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5"/>
    <p:sldMasterId id="2147483667" r:id="rId6"/>
    <p:sldMasterId id="2147483670" r:id="rId7"/>
  </p:sldMasterIdLst>
  <p:notesMasterIdLst>
    <p:notesMasterId r:id="rId26"/>
  </p:notesMasterIdLst>
  <p:sldIdLst>
    <p:sldId id="256" r:id="rId8"/>
    <p:sldId id="257" r:id="rId9"/>
    <p:sldId id="270" r:id="rId10"/>
    <p:sldId id="276" r:id="rId11"/>
    <p:sldId id="281" r:id="rId12"/>
    <p:sldId id="261" r:id="rId13"/>
    <p:sldId id="271" r:id="rId14"/>
    <p:sldId id="268" r:id="rId15"/>
    <p:sldId id="272" r:id="rId16"/>
    <p:sldId id="282" r:id="rId17"/>
    <p:sldId id="288" r:id="rId18"/>
    <p:sldId id="283" r:id="rId19"/>
    <p:sldId id="277" r:id="rId20"/>
    <p:sldId id="279" r:id="rId21"/>
    <p:sldId id="284" r:id="rId22"/>
    <p:sldId id="278" r:id="rId23"/>
    <p:sldId id="285" r:id="rId24"/>
    <p:sldId id="28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n der Straten, Ariane" initials="vdSA" lastIdx="13" clrIdx="0">
    <p:extLst>
      <p:ext uri="{19B8F6BF-5375-455C-9EA6-DF929625EA0E}">
        <p15:presenceInfo xmlns:p15="http://schemas.microsoft.com/office/powerpoint/2012/main" userId="S-1-5-21-2101533902-423532799-1776743176-3953" providerId="AD"/>
      </p:ext>
    </p:extLst>
  </p:cmAuthor>
  <p:cmAuthor id="2" name="Ashley Mayo" initials="AM" lastIdx="10" clrIdx="1">
    <p:extLst>
      <p:ext uri="{19B8F6BF-5375-455C-9EA6-DF929625EA0E}">
        <p15:presenceInfo xmlns:p15="http://schemas.microsoft.com/office/powerpoint/2012/main" userId="S-1-5-21-3803739944-511804359-1636214392-13949" providerId="AD"/>
      </p:ext>
    </p:extLst>
  </p:cmAuthor>
  <p:cmAuthor id="3" name="Katz, Ariana" initials="" lastIdx="0" clrIdx="2"/>
  <p:cmAuthor id="4" name="Katz, Ariana" initials="KA" lastIdx="5" clrIdx="3">
    <p:extLst>
      <p:ext uri="{19B8F6BF-5375-455C-9EA6-DF929625EA0E}">
        <p15:presenceInfo xmlns:p15="http://schemas.microsoft.com/office/powerpoint/2012/main" userId="S-1-5-21-2101533902-423532799-1776743176-809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75412" autoAdjust="0"/>
  </p:normalViewPr>
  <p:slideViewPr>
    <p:cSldViewPr snapToGrid="0" showGuides="1">
      <p:cViewPr varScale="1">
        <p:scale>
          <a:sx n="83" d="100"/>
          <a:sy n="83" d="100"/>
        </p:scale>
        <p:origin x="114" y="402"/>
      </p:cViewPr>
      <p:guideLst>
        <p:guide orient="horz" pos="2136"/>
        <p:guide pos="3840"/>
      </p:guideLst>
    </p:cSldViewPr>
  </p:slideViewPr>
  <p:notesTextViewPr>
    <p:cViewPr>
      <p:scale>
        <a:sx n="1" d="1"/>
        <a:sy n="1" d="1"/>
      </p:scale>
      <p:origin x="0" y="0"/>
    </p:cViewPr>
  </p:notesTextViewPr>
  <p:notesViewPr>
    <p:cSldViewPr snapToGrid="0" showGuides="1">
      <p:cViewPr varScale="1">
        <p:scale>
          <a:sx n="85" d="100"/>
          <a:sy n="85" d="100"/>
        </p:scale>
        <p:origin x="316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E85687-D229-4356-9B53-D98D6BA92587}" type="datetimeFigureOut">
              <a:rPr lang="en-US" smtClean="0"/>
              <a:t>8/11/2016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B7315B-8440-4842-8C95-DC68A0626101}" type="slidenum">
              <a:rPr lang="en-US" smtClean="0"/>
              <a:t>‹#›</a:t>
            </a:fld>
            <a:endParaRPr lang="en-US"/>
          </a:p>
        </p:txBody>
      </p:sp>
    </p:spTree>
    <p:extLst>
      <p:ext uri="{BB962C8B-B14F-4D97-AF65-F5344CB8AC3E}">
        <p14:creationId xmlns:p14="http://schemas.microsoft.com/office/powerpoint/2010/main" val="2898813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PURPOSE: </a:t>
            </a:r>
          </a:p>
        </p:txBody>
      </p:sp>
      <p:sp>
        <p:nvSpPr>
          <p:cNvPr id="4" name="Slide Number Placeholder 3"/>
          <p:cNvSpPr>
            <a:spLocks noGrp="1"/>
          </p:cNvSpPr>
          <p:nvPr>
            <p:ph type="sldNum" sz="quarter" idx="10"/>
          </p:nvPr>
        </p:nvSpPr>
        <p:spPr/>
        <p:txBody>
          <a:bodyPr/>
          <a:lstStyle/>
          <a:p>
            <a:fld id="{7BB7315B-8440-4842-8C95-DC68A0626101}" type="slidenum">
              <a:rPr lang="en-US" smtClean="0"/>
              <a:t>6</a:t>
            </a:fld>
            <a:endParaRPr lang="en-US"/>
          </a:p>
        </p:txBody>
      </p:sp>
    </p:spTree>
    <p:extLst>
      <p:ext uri="{BB962C8B-B14F-4D97-AF65-F5344CB8AC3E}">
        <p14:creationId xmlns:p14="http://schemas.microsoft.com/office/powerpoint/2010/main" val="3091404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PURPOSE: </a:t>
            </a:r>
          </a:p>
        </p:txBody>
      </p:sp>
      <p:sp>
        <p:nvSpPr>
          <p:cNvPr id="4" name="Slide Number Placeholder 3"/>
          <p:cNvSpPr>
            <a:spLocks noGrp="1"/>
          </p:cNvSpPr>
          <p:nvPr>
            <p:ph type="sldNum" sz="quarter" idx="10"/>
          </p:nvPr>
        </p:nvSpPr>
        <p:spPr/>
        <p:txBody>
          <a:bodyPr/>
          <a:lstStyle/>
          <a:p>
            <a:fld id="{7BB7315B-8440-4842-8C95-DC68A0626101}" type="slidenum">
              <a:rPr lang="en-US" smtClean="0"/>
              <a:t>7</a:t>
            </a:fld>
            <a:endParaRPr lang="en-US"/>
          </a:p>
        </p:txBody>
      </p:sp>
    </p:spTree>
    <p:extLst>
      <p:ext uri="{BB962C8B-B14F-4D97-AF65-F5344CB8AC3E}">
        <p14:creationId xmlns:p14="http://schemas.microsoft.com/office/powerpoint/2010/main" val="2971027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B7315B-8440-4842-8C95-DC68A0626101}" type="slidenum">
              <a:rPr lang="en-US" smtClean="0"/>
              <a:t>8</a:t>
            </a:fld>
            <a:endParaRPr lang="en-US"/>
          </a:p>
        </p:txBody>
      </p:sp>
    </p:spTree>
    <p:extLst>
      <p:ext uri="{BB962C8B-B14F-4D97-AF65-F5344CB8AC3E}">
        <p14:creationId xmlns:p14="http://schemas.microsoft.com/office/powerpoint/2010/main" val="2947300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Taken from ACASI questions</a:t>
            </a:r>
          </a:p>
        </p:txBody>
      </p:sp>
      <p:sp>
        <p:nvSpPr>
          <p:cNvPr id="4" name="Slide Number Placeholder 3"/>
          <p:cNvSpPr>
            <a:spLocks noGrp="1"/>
          </p:cNvSpPr>
          <p:nvPr>
            <p:ph type="sldNum" sz="quarter" idx="10"/>
          </p:nvPr>
        </p:nvSpPr>
        <p:spPr/>
        <p:txBody>
          <a:bodyPr/>
          <a:lstStyle/>
          <a:p>
            <a:fld id="{7BB7315B-8440-4842-8C95-DC68A0626101}" type="slidenum">
              <a:rPr lang="en-US" smtClean="0"/>
              <a:t>9</a:t>
            </a:fld>
            <a:endParaRPr lang="en-US"/>
          </a:p>
        </p:txBody>
      </p:sp>
    </p:spTree>
    <p:extLst>
      <p:ext uri="{BB962C8B-B14F-4D97-AF65-F5344CB8AC3E}">
        <p14:creationId xmlns:p14="http://schemas.microsoft.com/office/powerpoint/2010/main" val="2574050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Taken from ACASI questions</a:t>
            </a:r>
          </a:p>
        </p:txBody>
      </p:sp>
      <p:sp>
        <p:nvSpPr>
          <p:cNvPr id="4" name="Slide Number Placeholder 3"/>
          <p:cNvSpPr>
            <a:spLocks noGrp="1"/>
          </p:cNvSpPr>
          <p:nvPr>
            <p:ph type="sldNum" sz="quarter" idx="10"/>
          </p:nvPr>
        </p:nvSpPr>
        <p:spPr/>
        <p:txBody>
          <a:bodyPr/>
          <a:lstStyle/>
          <a:p>
            <a:fld id="{7BB7315B-8440-4842-8C95-DC68A0626101}" type="slidenum">
              <a:rPr lang="en-US" smtClean="0"/>
              <a:t>10</a:t>
            </a:fld>
            <a:endParaRPr lang="en-US"/>
          </a:p>
        </p:txBody>
      </p:sp>
    </p:spTree>
    <p:extLst>
      <p:ext uri="{BB962C8B-B14F-4D97-AF65-F5344CB8AC3E}">
        <p14:creationId xmlns:p14="http://schemas.microsoft.com/office/powerpoint/2010/main" val="28661875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Vaginal </a:t>
            </a:r>
            <a:r>
              <a:rPr lang="en-US" dirty="0" smtClean="0"/>
              <a:t>practices</a:t>
            </a:r>
            <a:r>
              <a:rPr lang="en-US" baseline="0" dirty="0" smtClean="0"/>
              <a:t> additions t</a:t>
            </a:r>
            <a:r>
              <a:rPr lang="en-US" dirty="0" smtClean="0"/>
              <a:t>aken </a:t>
            </a:r>
            <a:r>
              <a:rPr lang="en-US" dirty="0"/>
              <a:t>from ACASI questions</a:t>
            </a:r>
          </a:p>
        </p:txBody>
      </p:sp>
      <p:sp>
        <p:nvSpPr>
          <p:cNvPr id="4" name="Slide Number Placeholder 3"/>
          <p:cNvSpPr>
            <a:spLocks noGrp="1"/>
          </p:cNvSpPr>
          <p:nvPr>
            <p:ph type="sldNum" sz="quarter" idx="10"/>
          </p:nvPr>
        </p:nvSpPr>
        <p:spPr/>
        <p:txBody>
          <a:bodyPr/>
          <a:lstStyle/>
          <a:p>
            <a:fld id="{7BB7315B-8440-4842-8C95-DC68A0626101}" type="slidenum">
              <a:rPr lang="en-US" smtClean="0"/>
              <a:t>11</a:t>
            </a:fld>
            <a:endParaRPr lang="en-US"/>
          </a:p>
        </p:txBody>
      </p:sp>
    </p:spTree>
    <p:extLst>
      <p:ext uri="{BB962C8B-B14F-4D97-AF65-F5344CB8AC3E}">
        <p14:creationId xmlns:p14="http://schemas.microsoft.com/office/powerpoint/2010/main" val="1244876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Follow-up to harmful practices – participants may</a:t>
            </a:r>
            <a:r>
              <a:rPr lang="en-US" baseline="0" dirty="0" smtClean="0"/>
              <a:t> be less likely to report any harmful practices during follow-up CRF interviews if they feel they are being punished with extra visits or procedures. However, </a:t>
            </a:r>
            <a:r>
              <a:rPr lang="en-US" sz="1200" kern="1200" baseline="0" dirty="0" smtClean="0">
                <a:solidFill>
                  <a:schemeClr val="tx1"/>
                </a:solidFill>
                <a:effectLst/>
                <a:latin typeface="+mn-lt"/>
                <a:ea typeface="+mn-ea"/>
                <a:cs typeface="+mn-cs"/>
              </a:rPr>
              <a:t>w</a:t>
            </a:r>
            <a:r>
              <a:rPr lang="en-US" sz="1200" kern="1200" dirty="0" smtClean="0">
                <a:solidFill>
                  <a:schemeClr val="tx1"/>
                </a:solidFill>
                <a:effectLst/>
                <a:latin typeface="+mn-lt"/>
                <a:ea typeface="+mn-ea"/>
                <a:cs typeface="+mn-cs"/>
              </a:rPr>
              <a:t>e advise that the behavioral questionnaires be administered early on in the visit, prior to counseling.</a:t>
            </a:r>
            <a:r>
              <a:rPr lang="en-US" sz="1200" kern="1200" baseline="0" dirty="0" smtClean="0">
                <a:solidFill>
                  <a:schemeClr val="tx1"/>
                </a:solidFill>
                <a:effectLst/>
                <a:latin typeface="+mn-lt"/>
                <a:ea typeface="+mn-ea"/>
                <a:cs typeface="+mn-cs"/>
              </a:rPr>
              <a:t> This may also mean before </a:t>
            </a:r>
            <a:r>
              <a:rPr lang="en-US" sz="1200" kern="1200" dirty="0" smtClean="0">
                <a:solidFill>
                  <a:schemeClr val="tx1"/>
                </a:solidFill>
                <a:effectLst/>
                <a:latin typeface="+mn-lt"/>
                <a:ea typeface="+mn-ea"/>
                <a:cs typeface="+mn-cs"/>
              </a:rPr>
              <a:t>clinical procedures</a:t>
            </a:r>
            <a:r>
              <a:rPr lang="en-US" sz="1200" kern="1200" baseline="0" dirty="0" smtClean="0">
                <a:solidFill>
                  <a:schemeClr val="tx1"/>
                </a:solidFill>
                <a:effectLst/>
                <a:latin typeface="+mn-lt"/>
                <a:ea typeface="+mn-ea"/>
                <a:cs typeface="+mn-cs"/>
              </a:rPr>
              <a:t> and </a:t>
            </a:r>
            <a:r>
              <a:rPr lang="en-US" sz="1200" kern="1200" dirty="0" smtClean="0">
                <a:solidFill>
                  <a:schemeClr val="tx1"/>
                </a:solidFill>
                <a:effectLst/>
                <a:latin typeface="+mn-lt"/>
                <a:ea typeface="+mn-ea"/>
                <a:cs typeface="+mn-cs"/>
              </a:rPr>
              <a:t>before provision of a new ring, if applicable, depending on your site. Any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concerning issues mentioned during the interview may</a:t>
            </a:r>
            <a:r>
              <a:rPr lang="en-US" sz="1200" kern="1200" baseline="0" dirty="0" smtClean="0">
                <a:solidFill>
                  <a:schemeClr val="tx1"/>
                </a:solidFill>
                <a:effectLst/>
                <a:latin typeface="+mn-lt"/>
                <a:ea typeface="+mn-ea"/>
                <a:cs typeface="+mn-cs"/>
              </a:rPr>
              <a:t> then </a:t>
            </a:r>
            <a:r>
              <a:rPr lang="en-US" sz="1200" kern="1200" dirty="0" smtClean="0">
                <a:solidFill>
                  <a:schemeClr val="tx1"/>
                </a:solidFill>
                <a:effectLst/>
                <a:latin typeface="+mn-lt"/>
                <a:ea typeface="+mn-ea"/>
                <a:cs typeface="+mn-cs"/>
              </a:rPr>
              <a:t>be addressed during the </a:t>
            </a:r>
            <a:r>
              <a:rPr lang="en-US" sz="1200" u="sng" kern="1200" dirty="0" smtClean="0">
                <a:solidFill>
                  <a:schemeClr val="tx1"/>
                </a:solidFill>
                <a:effectLst/>
                <a:latin typeface="+mn-lt"/>
                <a:ea typeface="+mn-ea"/>
                <a:cs typeface="+mn-cs"/>
              </a:rPr>
              <a:t>same</a:t>
            </a:r>
            <a:r>
              <a:rPr lang="en-US" sz="1200" kern="1200" dirty="0" smtClean="0">
                <a:solidFill>
                  <a:schemeClr val="tx1"/>
                </a:solidFill>
                <a:effectLst/>
                <a:latin typeface="+mn-lt"/>
                <a:ea typeface="+mn-ea"/>
                <a:cs typeface="+mn-cs"/>
              </a:rPr>
              <a:t> visit.  Sites should not be scheduling separate visits to follow-up</a:t>
            </a:r>
            <a:r>
              <a:rPr lang="en-US"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When bringing up anything that was brought up in CRF interviews, it is important to bring up discreetly so the participant doesn’t feel like they are being questioned on their responses, which may lead them to avoid mentioning those items in the next interview.</a:t>
            </a:r>
            <a:endParaRPr lang="en-US" dirty="0" smtClean="0"/>
          </a:p>
          <a:p>
            <a:endParaRPr lang="en-US" dirty="0"/>
          </a:p>
        </p:txBody>
      </p:sp>
      <p:sp>
        <p:nvSpPr>
          <p:cNvPr id="4" name="Slide Number Placeholder 3"/>
          <p:cNvSpPr>
            <a:spLocks noGrp="1"/>
          </p:cNvSpPr>
          <p:nvPr>
            <p:ph type="sldNum" sz="quarter" idx="10"/>
          </p:nvPr>
        </p:nvSpPr>
        <p:spPr/>
        <p:txBody>
          <a:bodyPr/>
          <a:lstStyle/>
          <a:p>
            <a:fld id="{7BB7315B-8440-4842-8C95-DC68A0626101}" type="slidenum">
              <a:rPr lang="en-US" smtClean="0"/>
              <a:t>12</a:t>
            </a:fld>
            <a:endParaRPr lang="en-US"/>
          </a:p>
        </p:txBody>
      </p:sp>
    </p:spTree>
    <p:extLst>
      <p:ext uri="{BB962C8B-B14F-4D97-AF65-F5344CB8AC3E}">
        <p14:creationId xmlns:p14="http://schemas.microsoft.com/office/powerpoint/2010/main" val="15564102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B7315B-8440-4842-8C95-DC68A0626101}" type="slidenum">
              <a:rPr lang="en-US" smtClean="0"/>
              <a:t>18</a:t>
            </a:fld>
            <a:endParaRPr lang="en-US"/>
          </a:p>
        </p:txBody>
      </p:sp>
    </p:spTree>
    <p:extLst>
      <p:ext uri="{BB962C8B-B14F-4D97-AF65-F5344CB8AC3E}">
        <p14:creationId xmlns:p14="http://schemas.microsoft.com/office/powerpoint/2010/main" val="34730735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3896784" cy="173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657600"/>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26"/>
            <a:ext cx="10363200" cy="1470025"/>
          </a:xfrm>
        </p:spPr>
        <p:txBody>
          <a:bodyPr/>
          <a:lstStyle>
            <a:lvl1pPr>
              <a:defRPr>
                <a:solidFill>
                  <a:srgbClr val="740074"/>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rgbClr val="99009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1059389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solidFill>
                  <a:srgbClr val="740074"/>
                </a:solidFill>
              </a:defRPr>
            </a:lvl1pPr>
          </a:lstStyle>
          <a:p>
            <a:r>
              <a:rPr lang="en-US"/>
              <a:t>Click to edit Master title style</a:t>
            </a:r>
            <a:endParaRPr lang="en-US" dirty="0"/>
          </a:p>
        </p:txBody>
      </p:sp>
      <p:sp>
        <p:nvSpPr>
          <p:cNvPr id="3" name="Content Placeholder 2"/>
          <p:cNvSpPr>
            <a:spLocks noGrp="1"/>
          </p:cNvSpPr>
          <p:nvPr>
            <p:ph idx="1"/>
          </p:nvPr>
        </p:nvSpPr>
        <p:spPr>
          <a:xfrm>
            <a:off x="609600" y="1600200"/>
            <a:ext cx="10972800" cy="47852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566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30167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642689"/>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282451"/>
            <a:ext cx="5386917"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642689"/>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282451"/>
            <a:ext cx="5389033"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77249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53234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1657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39863"/>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solidFill>
                  <a:srgbClr val="740074"/>
                </a:solidFill>
              </a:defRPr>
            </a:lvl1pPr>
          </a:lstStyle>
          <a:p>
            <a:r>
              <a:rPr lang="en-US"/>
              <a:t>Click to edit Master title style</a:t>
            </a:r>
            <a:endParaRPr lang="en-US" dirty="0"/>
          </a:p>
        </p:txBody>
      </p:sp>
      <p:sp>
        <p:nvSpPr>
          <p:cNvPr id="3" name="Content Placeholder 2"/>
          <p:cNvSpPr>
            <a:spLocks noGrp="1"/>
          </p:cNvSpPr>
          <p:nvPr>
            <p:ph idx="1"/>
          </p:nvPr>
        </p:nvSpPr>
        <p:spPr>
          <a:xfrm>
            <a:off x="609600" y="1600200"/>
            <a:ext cx="10972800" cy="47852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3536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39863"/>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85033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39863"/>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642689"/>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282451"/>
            <a:ext cx="5386917"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642689"/>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282451"/>
            <a:ext cx="5389033"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06734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39863"/>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40982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0465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latin typeface="Times New Roman" pitchFamily="18" charset="0"/>
                <a:cs typeface="Arial" charset="0"/>
              </a:defRPr>
            </a:lvl1pPr>
          </a:lstStyle>
          <a:p>
            <a:pPr>
              <a:defRPr/>
            </a:pPr>
            <a:endParaRPr lang="en-US"/>
          </a:p>
        </p:txBody>
      </p:sp>
      <p:sp>
        <p:nvSpPr>
          <p:cNvPr id="6" name="Footer Placeholder 5"/>
          <p:cNvSpPr>
            <a:spLocks noGrp="1"/>
          </p:cNvSpPr>
          <p:nvPr>
            <p:ph type="ftr" sz="quarter" idx="11"/>
          </p:nvPr>
        </p:nvSpPr>
        <p:spPr/>
        <p:txBody>
          <a:bodyPr/>
          <a:lstStyle>
            <a:lvl1pPr>
              <a:defRPr>
                <a:latin typeface="Times New Roman" pitchFamily="18"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latin typeface="Times New Roman" pitchFamily="18" charset="0"/>
                <a:cs typeface="Arial" charset="0"/>
              </a:defRPr>
            </a:lvl1pPr>
          </a:lstStyle>
          <a:p>
            <a:pPr>
              <a:defRPr/>
            </a:pPr>
            <a:fld id="{AD505D15-6459-436B-8728-2A2C9F528C4A}" type="slidenum">
              <a:rPr lang="en-US"/>
              <a:pPr>
                <a:defRPr/>
              </a:pPr>
              <a:t>‹#›</a:t>
            </a:fld>
            <a:endParaRPr lang="en-US"/>
          </a:p>
        </p:txBody>
      </p:sp>
      <p:sp>
        <p:nvSpPr>
          <p:cNvPr id="8" name="Text Placeholder 2"/>
          <p:cNvSpPr>
            <a:spLocks noGrp="1"/>
          </p:cNvSpPr>
          <p:nvPr>
            <p:ph type="body" sz="quarter" idx="13"/>
          </p:nvPr>
        </p:nvSpPr>
        <p:spPr>
          <a:xfrm>
            <a:off x="5283200" y="1371600"/>
            <a:ext cx="6299200" cy="47244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marL="2057400" indent="-228600">
              <a:buFont typeface="Arial" pitchFamily="34" charset="0"/>
              <a:buChar cha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3"/>
          <p:cNvSpPr>
            <a:spLocks noGrp="1"/>
          </p:cNvSpPr>
          <p:nvPr>
            <p:ph type="title"/>
          </p:nvPr>
        </p:nvSpPr>
        <p:spPr>
          <a:xfrm>
            <a:off x="508000" y="1371600"/>
            <a:ext cx="3657600" cy="3581400"/>
          </a:xfrm>
        </p:spPr>
        <p:txBody>
          <a:bodyPr anchor="t"/>
          <a:lstStyle>
            <a:lvl1pPr algn="r">
              <a:defRPr>
                <a:solidFill>
                  <a:schemeClr val="accent1"/>
                </a:solidFill>
              </a:defRPr>
            </a:lvl1pPr>
          </a:lstStyle>
          <a:p>
            <a:r>
              <a:rPr lang="en-US"/>
              <a:t>Click to edit Master title style</a:t>
            </a:r>
            <a:endParaRPr lang="en-US" dirty="0"/>
          </a:p>
        </p:txBody>
      </p:sp>
      <p:cxnSp>
        <p:nvCxnSpPr>
          <p:cNvPr id="10" name="Straight Connector 9"/>
          <p:cNvCxnSpPr/>
          <p:nvPr userDrawn="1"/>
        </p:nvCxnSpPr>
        <p:spPr>
          <a:xfrm rot="5400000">
            <a:off x="2694887" y="3694642"/>
            <a:ext cx="4648200" cy="2117"/>
          </a:xfrm>
          <a:prstGeom prst="line">
            <a:avLst/>
          </a:prstGeom>
          <a:ln>
            <a:solidFill>
              <a:schemeClr val="accent1">
                <a:alpha val="4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52452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Times New Roman" pitchFamily="18" charset="0"/>
                <a:cs typeface="Arial" charset="0"/>
              </a:defRPr>
            </a:lvl1pPr>
          </a:lstStyle>
          <a:p>
            <a:pPr>
              <a:defRPr/>
            </a:pPr>
            <a:endParaRPr lang="en-US"/>
          </a:p>
        </p:txBody>
      </p:sp>
      <p:sp>
        <p:nvSpPr>
          <p:cNvPr id="3" name="Footer Placeholder 2"/>
          <p:cNvSpPr>
            <a:spLocks noGrp="1"/>
          </p:cNvSpPr>
          <p:nvPr>
            <p:ph type="ftr" sz="quarter" idx="11"/>
          </p:nvPr>
        </p:nvSpPr>
        <p:spPr/>
        <p:txBody>
          <a:bodyPr/>
          <a:lstStyle>
            <a:lvl1pPr>
              <a:defRPr>
                <a:latin typeface="Times New Roman" pitchFamily="18" charset="0"/>
                <a:cs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a:defRPr>
                <a:latin typeface="Times New Roman" pitchFamily="18" charset="0"/>
                <a:cs typeface="Arial" charset="0"/>
              </a:defRPr>
            </a:lvl1pPr>
          </a:lstStyle>
          <a:p>
            <a:pPr>
              <a:defRPr/>
            </a:pPr>
            <a:fld id="{25E5E469-9E19-4C9A-A447-D3CB0C3C5AB5}" type="slidenum">
              <a:rPr lang="en-US"/>
              <a:pPr>
                <a:defRPr/>
              </a:pPr>
              <a:t>‹#›</a:t>
            </a:fld>
            <a:endParaRPr lang="en-US"/>
          </a:p>
        </p:txBody>
      </p:sp>
    </p:spTree>
    <p:extLst>
      <p:ext uri="{BB962C8B-B14F-4D97-AF65-F5344CB8AC3E}">
        <p14:creationId xmlns:p14="http://schemas.microsoft.com/office/powerpoint/2010/main" val="3979111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
            <a:ext cx="3896784" cy="173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3657600"/>
            <a:ext cx="12192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26"/>
            <a:ext cx="10363200" cy="1470025"/>
          </a:xfrm>
        </p:spPr>
        <p:txBody>
          <a:bodyPr/>
          <a:lstStyle>
            <a:lvl1pPr>
              <a:defRPr>
                <a:solidFill>
                  <a:srgbClr val="740074"/>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rgbClr val="99009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3719522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theme" Target="../theme/theme3.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fld id="{CE7BB212-0D4D-4A93-A4DA-3D02D77646F9}" type="datetimeFigureOut">
              <a:rPr lang="en-US" smtClean="0"/>
              <a:t>8/11/2016</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fld id="{54476526-78C1-48CD-B22E-C8AA0930266D}" type="slidenum">
              <a:rPr lang="en-US" smtClean="0"/>
              <a:t>‹#›</a:t>
            </a:fld>
            <a:endParaRPr lang="en-US"/>
          </a:p>
        </p:txBody>
      </p:sp>
    </p:spTree>
    <p:extLst>
      <p:ext uri="{BB962C8B-B14F-4D97-AF65-F5344CB8AC3E}">
        <p14:creationId xmlns:p14="http://schemas.microsoft.com/office/powerpoint/2010/main" val="34734419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ndara" pitchFamily="34" charset="0"/>
        </a:defRPr>
      </a:lvl2pPr>
      <a:lvl3pPr algn="ctr" rtl="0" eaLnBrk="1" fontAlgn="base" hangingPunct="1">
        <a:spcBef>
          <a:spcPct val="0"/>
        </a:spcBef>
        <a:spcAft>
          <a:spcPct val="0"/>
        </a:spcAft>
        <a:defRPr sz="4400">
          <a:solidFill>
            <a:schemeClr val="tx1"/>
          </a:solidFill>
          <a:latin typeface="Candara" pitchFamily="34" charset="0"/>
        </a:defRPr>
      </a:lvl3pPr>
      <a:lvl4pPr algn="ctr" rtl="0" eaLnBrk="1" fontAlgn="base" hangingPunct="1">
        <a:spcBef>
          <a:spcPct val="0"/>
        </a:spcBef>
        <a:spcAft>
          <a:spcPct val="0"/>
        </a:spcAft>
        <a:defRPr sz="4400">
          <a:solidFill>
            <a:schemeClr val="tx1"/>
          </a:solidFill>
          <a:latin typeface="Candara" pitchFamily="34" charset="0"/>
        </a:defRPr>
      </a:lvl4pPr>
      <a:lvl5pPr algn="ctr" rtl="0" eaLnBrk="1" fontAlgn="base" hangingPunct="1">
        <a:spcBef>
          <a:spcPct val="0"/>
        </a:spcBef>
        <a:spcAft>
          <a:spcPct val="0"/>
        </a:spcAft>
        <a:defRPr sz="4400">
          <a:solidFill>
            <a:schemeClr val="tx1"/>
          </a:solidFill>
          <a:latin typeface="Candara" pitchFamily="34" charset="0"/>
        </a:defRPr>
      </a:lvl5pPr>
      <a:lvl6pPr marL="457200" algn="ctr" rtl="0" eaLnBrk="1" fontAlgn="base" hangingPunct="1">
        <a:spcBef>
          <a:spcPct val="0"/>
        </a:spcBef>
        <a:spcAft>
          <a:spcPct val="0"/>
        </a:spcAft>
        <a:defRPr sz="4400">
          <a:solidFill>
            <a:schemeClr val="tx1"/>
          </a:solidFill>
          <a:latin typeface="Candara" pitchFamily="34" charset="0"/>
        </a:defRPr>
      </a:lvl6pPr>
      <a:lvl7pPr marL="914400" algn="ctr" rtl="0" eaLnBrk="1" fontAlgn="base" hangingPunct="1">
        <a:spcBef>
          <a:spcPct val="0"/>
        </a:spcBef>
        <a:spcAft>
          <a:spcPct val="0"/>
        </a:spcAft>
        <a:defRPr sz="4400">
          <a:solidFill>
            <a:schemeClr val="tx1"/>
          </a:solidFill>
          <a:latin typeface="Candara" pitchFamily="34" charset="0"/>
        </a:defRPr>
      </a:lvl7pPr>
      <a:lvl8pPr marL="1371600" algn="ctr" rtl="0" eaLnBrk="1" fontAlgn="base" hangingPunct="1">
        <a:spcBef>
          <a:spcPct val="0"/>
        </a:spcBef>
        <a:spcAft>
          <a:spcPct val="0"/>
        </a:spcAft>
        <a:defRPr sz="4400">
          <a:solidFill>
            <a:schemeClr val="tx1"/>
          </a:solidFill>
          <a:latin typeface="Candara" pitchFamily="34" charset="0"/>
        </a:defRPr>
      </a:lvl8pPr>
      <a:lvl9pPr marL="1828800" algn="ctr" rtl="0" eaLnBrk="1" fontAlgn="base" hangingPunct="1">
        <a:spcBef>
          <a:spcPct val="0"/>
        </a:spcBef>
        <a:spcAft>
          <a:spcPct val="0"/>
        </a:spcAft>
        <a:defRPr sz="4400">
          <a:solidFill>
            <a:schemeClr val="tx1"/>
          </a:solidFill>
          <a:latin typeface="Candara"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53340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828801"/>
            <a:ext cx="10972800" cy="430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0964" name="Rectangle 4"/>
          <p:cNvSpPr>
            <a:spLocks noGrp="1" noChangeArrowheads="1"/>
          </p:cNvSpPr>
          <p:nvPr>
            <p:ph type="dt" sz="half" idx="2"/>
          </p:nvPr>
        </p:nvSpPr>
        <p:spPr bwMode="auto">
          <a:xfrm>
            <a:off x="609600" y="6248400"/>
            <a:ext cx="22352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solidFill>
                  <a:srgbClr val="000000"/>
                </a:solidFill>
                <a:latin typeface="Arial" pitchFamily="34" charset="0"/>
                <a:cs typeface="+mn-cs"/>
              </a:defRPr>
            </a:lvl1pPr>
          </a:lstStyle>
          <a:p>
            <a:pPr>
              <a:defRPr/>
            </a:pPr>
            <a:endParaRPr lang="en-US"/>
          </a:p>
        </p:txBody>
      </p:sp>
      <p:sp>
        <p:nvSpPr>
          <p:cNvPr id="40965" name="Rectangle 5"/>
          <p:cNvSpPr>
            <a:spLocks noGrp="1" noChangeArrowheads="1"/>
          </p:cNvSpPr>
          <p:nvPr>
            <p:ph type="ftr" sz="quarter" idx="3"/>
          </p:nvPr>
        </p:nvSpPr>
        <p:spPr bwMode="auto">
          <a:xfrm>
            <a:off x="4165600" y="6248400"/>
            <a:ext cx="3860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solidFill>
                  <a:srgbClr val="000000"/>
                </a:solidFill>
                <a:latin typeface="Arial" pitchFamily="34" charset="0"/>
                <a:cs typeface="+mn-cs"/>
              </a:defRPr>
            </a:lvl1pPr>
          </a:lstStyle>
          <a:p>
            <a:pPr>
              <a:defRPr/>
            </a:pPr>
            <a:endParaRPr lang="en-US"/>
          </a:p>
        </p:txBody>
      </p:sp>
      <p:sp>
        <p:nvSpPr>
          <p:cNvPr id="40966" name="Rectangle 6"/>
          <p:cNvSpPr>
            <a:spLocks noGrp="1" noChangeArrowheads="1"/>
          </p:cNvSpPr>
          <p:nvPr>
            <p:ph type="sldNum" sz="quarter" idx="4"/>
          </p:nvPr>
        </p:nvSpPr>
        <p:spPr bwMode="auto">
          <a:xfrm>
            <a:off x="9042400" y="6248400"/>
            <a:ext cx="2540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a:solidFill>
                  <a:srgbClr val="000000"/>
                </a:solidFill>
                <a:latin typeface="Arial" pitchFamily="34" charset="0"/>
                <a:cs typeface="+mn-cs"/>
              </a:defRPr>
            </a:lvl1pPr>
          </a:lstStyle>
          <a:p>
            <a:pPr>
              <a:defRPr/>
            </a:pPr>
            <a:fld id="{0230AA6D-6674-460F-B129-5B098C941093}" type="slidenum">
              <a:rPr lang="en-US"/>
              <a:pPr>
                <a:defRPr/>
              </a:pPr>
              <a:t>‹#›</a:t>
            </a:fld>
            <a:endParaRPr lang="en-US"/>
          </a:p>
        </p:txBody>
      </p:sp>
      <p:sp>
        <p:nvSpPr>
          <p:cNvPr id="2057" name="Rectangle 9"/>
          <p:cNvSpPr>
            <a:spLocks noChangeArrowheads="1"/>
          </p:cNvSpPr>
          <p:nvPr/>
        </p:nvSpPr>
        <p:spPr bwMode="auto">
          <a:xfrm>
            <a:off x="11650133" y="152400"/>
            <a:ext cx="304800" cy="186342"/>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a:solidFill>
                <a:srgbClr val="000000"/>
              </a:solidFill>
              <a:latin typeface="Arial" charset="0"/>
              <a:cs typeface="Arial" charset="0"/>
            </a:endParaRPr>
          </a:p>
        </p:txBody>
      </p:sp>
      <p:sp>
        <p:nvSpPr>
          <p:cNvPr id="2058" name="Rectangle 10"/>
          <p:cNvSpPr>
            <a:spLocks noChangeArrowheads="1"/>
          </p:cNvSpPr>
          <p:nvPr/>
        </p:nvSpPr>
        <p:spPr bwMode="auto">
          <a:xfrm>
            <a:off x="372534" y="152400"/>
            <a:ext cx="11273367" cy="186342"/>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a:solidFill>
                <a:srgbClr val="000000"/>
              </a:solidFill>
              <a:latin typeface="Arial" charset="0"/>
              <a:cs typeface="Arial" charset="0"/>
            </a:endParaRPr>
          </a:p>
        </p:txBody>
      </p:sp>
      <p:sp>
        <p:nvSpPr>
          <p:cNvPr id="2059" name="Rectangle 11"/>
          <p:cNvSpPr>
            <a:spLocks noChangeArrowheads="1"/>
          </p:cNvSpPr>
          <p:nvPr/>
        </p:nvSpPr>
        <p:spPr bwMode="auto">
          <a:xfrm>
            <a:off x="372534" y="338742"/>
            <a:ext cx="11273367" cy="113090"/>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a:solidFill>
                <a:srgbClr val="000000"/>
              </a:solidFill>
              <a:latin typeface="Arial" charset="0"/>
              <a:cs typeface="Arial" charset="0"/>
            </a:endParaRPr>
          </a:p>
        </p:txBody>
      </p:sp>
      <p:sp>
        <p:nvSpPr>
          <p:cNvPr id="2060" name="Rectangle 12"/>
          <p:cNvSpPr>
            <a:spLocks noChangeArrowheads="1"/>
          </p:cNvSpPr>
          <p:nvPr/>
        </p:nvSpPr>
        <p:spPr bwMode="auto">
          <a:xfrm>
            <a:off x="11650133" y="338742"/>
            <a:ext cx="304800" cy="110520"/>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a:solidFill>
                <a:srgbClr val="000000"/>
              </a:solidFill>
              <a:latin typeface="Arial" charset="0"/>
              <a:cs typeface="Arial" charset="0"/>
            </a:endParaRPr>
          </a:p>
        </p:txBody>
      </p:sp>
      <p:pic>
        <p:nvPicPr>
          <p:cNvPr id="13" name="Picture 12" descr="MTN LOGO_Fin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63200" y="6096000"/>
            <a:ext cx="1559984"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7945800"/>
      </p:ext>
    </p:extLst>
  </p:cSld>
  <p:clrMap bg1="lt1" tx1="dk1" bg2="lt2" tx2="dk2" accent1="accent1" accent2="accent2" accent3="accent3" accent4="accent4" accent5="accent5" accent6="accent6" hlink="hlink" folHlink="folHlink"/>
  <p:sldLayoutIdLst>
    <p:sldLayoutId id="2147483668" r:id="rId1"/>
    <p:sldLayoutId id="2147483669" r:id="rId2"/>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pitchFamily="34" charset="0"/>
        </a:defRPr>
      </a:lvl2pPr>
      <a:lvl3pPr algn="l" rtl="0" eaLnBrk="1" fontAlgn="base" hangingPunct="1">
        <a:spcBef>
          <a:spcPct val="0"/>
        </a:spcBef>
        <a:spcAft>
          <a:spcPct val="0"/>
        </a:spcAft>
        <a:defRPr sz="4400">
          <a:solidFill>
            <a:schemeClr val="tx2"/>
          </a:solidFill>
          <a:latin typeface="Arial" pitchFamily="34" charset="0"/>
        </a:defRPr>
      </a:lvl3pPr>
      <a:lvl4pPr algn="l" rtl="0" eaLnBrk="1" fontAlgn="base" hangingPunct="1">
        <a:spcBef>
          <a:spcPct val="0"/>
        </a:spcBef>
        <a:spcAft>
          <a:spcPct val="0"/>
        </a:spcAft>
        <a:defRPr sz="4400">
          <a:solidFill>
            <a:schemeClr val="tx2"/>
          </a:solidFill>
          <a:latin typeface="Arial" pitchFamily="34" charset="0"/>
        </a:defRPr>
      </a:lvl4pPr>
      <a:lvl5pPr algn="l" rtl="0" eaLnBrk="1" fontAlgn="base" hangingPunct="1">
        <a:spcBef>
          <a:spcPct val="0"/>
        </a:spcBef>
        <a:spcAft>
          <a:spcPct val="0"/>
        </a:spcAft>
        <a:defRPr sz="4400">
          <a:solidFill>
            <a:schemeClr val="tx2"/>
          </a:solidFill>
          <a:latin typeface="Arial" pitchFamily="34" charset="0"/>
        </a:defRPr>
      </a:lvl5pPr>
      <a:lvl6pPr marL="457200" algn="l" rtl="0" eaLnBrk="1" fontAlgn="base" hangingPunct="1">
        <a:spcBef>
          <a:spcPct val="0"/>
        </a:spcBef>
        <a:spcAft>
          <a:spcPct val="0"/>
        </a:spcAft>
        <a:defRPr sz="4400">
          <a:solidFill>
            <a:schemeClr val="tx2"/>
          </a:solidFill>
          <a:latin typeface="Arial" pitchFamily="34" charset="0"/>
        </a:defRPr>
      </a:lvl6pPr>
      <a:lvl7pPr marL="914400" algn="l" rtl="0" eaLnBrk="1" fontAlgn="base" hangingPunct="1">
        <a:spcBef>
          <a:spcPct val="0"/>
        </a:spcBef>
        <a:spcAft>
          <a:spcPct val="0"/>
        </a:spcAft>
        <a:defRPr sz="4400">
          <a:solidFill>
            <a:schemeClr val="tx2"/>
          </a:solidFill>
          <a:latin typeface="Arial" pitchFamily="34" charset="0"/>
        </a:defRPr>
      </a:lvl7pPr>
      <a:lvl8pPr marL="1371600" algn="l" rtl="0" eaLnBrk="1" fontAlgn="base" hangingPunct="1">
        <a:spcBef>
          <a:spcPct val="0"/>
        </a:spcBef>
        <a:spcAft>
          <a:spcPct val="0"/>
        </a:spcAft>
        <a:defRPr sz="4400">
          <a:solidFill>
            <a:schemeClr val="tx2"/>
          </a:solidFill>
          <a:latin typeface="Arial" pitchFamily="34" charset="0"/>
        </a:defRPr>
      </a:lvl8pPr>
      <a:lvl9pPr marL="1828800" algn="l" rtl="0" eaLnBrk="1" fontAlgn="base" hangingPunct="1">
        <a:spcBef>
          <a:spcPct val="0"/>
        </a:spcBef>
        <a:spcAft>
          <a:spcPct val="0"/>
        </a:spcAft>
        <a:defRPr sz="4400">
          <a:solidFill>
            <a:schemeClr val="tx2"/>
          </a:solidFill>
          <a:latin typeface="Arial" pitchFamily="34" charset="0"/>
        </a:defRPr>
      </a:lvl9pPr>
    </p:titleStyle>
    <p:bodyStyle>
      <a:lvl1pPr marL="469900" indent="-469900" algn="l" rtl="0" eaLnBrk="1" fontAlgn="base" hangingPunct="1">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1" fontAlgn="base" hangingPunct="1">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1" fontAlgn="base" hangingPunct="1">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1" fontAlgn="base" hangingPunct="1">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eaLnBrk="1" fontAlgn="base" hangingPunct="1">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eaLnBrk="1" hangingPunct="1">
              <a:defRPr/>
            </a:pPr>
            <a:fld id="{3A3E23BA-B349-47CE-AA4C-3290E973C6B6}" type="datetimeFigureOut">
              <a:rPr lang="en-US">
                <a:solidFill>
                  <a:prstClr val="black">
                    <a:tint val="75000"/>
                  </a:prstClr>
                </a:solidFill>
              </a:rPr>
              <a:pPr eaLnBrk="1" hangingPunct="1">
                <a:defRPr/>
              </a:pPr>
              <a:t>8/11/2016</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eaLnBrk="1" hangingPunct="1">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eaLnBrk="1" hangingPunct="1">
              <a:defRPr/>
            </a:pPr>
            <a:fld id="{6A5B6429-6ED7-4B0A-99FC-6A29B22D66BA}" type="slidenum">
              <a:rPr lang="en-US">
                <a:solidFill>
                  <a:prstClr val="black">
                    <a:tint val="75000"/>
                  </a:prstClr>
                </a:solidFill>
              </a:rPr>
              <a:pPr eaLnBrk="1" hangingPunct="1">
                <a:defRPr/>
              </a:pPr>
              <a:t>‹#›</a:t>
            </a:fld>
            <a:endParaRPr lang="en-US">
              <a:solidFill>
                <a:prstClr val="black">
                  <a:tint val="75000"/>
                </a:prstClr>
              </a:solidFill>
            </a:endParaRPr>
          </a:p>
        </p:txBody>
      </p:sp>
    </p:spTree>
    <p:extLst>
      <p:ext uri="{BB962C8B-B14F-4D97-AF65-F5344CB8AC3E}">
        <p14:creationId xmlns:p14="http://schemas.microsoft.com/office/powerpoint/2010/main" val="2260406729"/>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ndara" pitchFamily="34" charset="0"/>
        </a:defRPr>
      </a:lvl2pPr>
      <a:lvl3pPr algn="ctr" rtl="0" eaLnBrk="1" fontAlgn="base" hangingPunct="1">
        <a:spcBef>
          <a:spcPct val="0"/>
        </a:spcBef>
        <a:spcAft>
          <a:spcPct val="0"/>
        </a:spcAft>
        <a:defRPr sz="4400">
          <a:solidFill>
            <a:schemeClr val="tx1"/>
          </a:solidFill>
          <a:latin typeface="Candara" pitchFamily="34" charset="0"/>
        </a:defRPr>
      </a:lvl3pPr>
      <a:lvl4pPr algn="ctr" rtl="0" eaLnBrk="1" fontAlgn="base" hangingPunct="1">
        <a:spcBef>
          <a:spcPct val="0"/>
        </a:spcBef>
        <a:spcAft>
          <a:spcPct val="0"/>
        </a:spcAft>
        <a:defRPr sz="4400">
          <a:solidFill>
            <a:schemeClr val="tx1"/>
          </a:solidFill>
          <a:latin typeface="Candara" pitchFamily="34" charset="0"/>
        </a:defRPr>
      </a:lvl4pPr>
      <a:lvl5pPr algn="ctr" rtl="0" eaLnBrk="1" fontAlgn="base" hangingPunct="1">
        <a:spcBef>
          <a:spcPct val="0"/>
        </a:spcBef>
        <a:spcAft>
          <a:spcPct val="0"/>
        </a:spcAft>
        <a:defRPr sz="4400">
          <a:solidFill>
            <a:schemeClr val="tx1"/>
          </a:solidFill>
          <a:latin typeface="Candara" pitchFamily="34" charset="0"/>
        </a:defRPr>
      </a:lvl5pPr>
      <a:lvl6pPr marL="457200" algn="ctr" rtl="0" eaLnBrk="1" fontAlgn="base" hangingPunct="1">
        <a:spcBef>
          <a:spcPct val="0"/>
        </a:spcBef>
        <a:spcAft>
          <a:spcPct val="0"/>
        </a:spcAft>
        <a:defRPr sz="4400">
          <a:solidFill>
            <a:schemeClr val="tx1"/>
          </a:solidFill>
          <a:latin typeface="Candara" pitchFamily="34" charset="0"/>
        </a:defRPr>
      </a:lvl6pPr>
      <a:lvl7pPr marL="914400" algn="ctr" rtl="0" eaLnBrk="1" fontAlgn="base" hangingPunct="1">
        <a:spcBef>
          <a:spcPct val="0"/>
        </a:spcBef>
        <a:spcAft>
          <a:spcPct val="0"/>
        </a:spcAft>
        <a:defRPr sz="4400">
          <a:solidFill>
            <a:schemeClr val="tx1"/>
          </a:solidFill>
          <a:latin typeface="Candara" pitchFamily="34" charset="0"/>
        </a:defRPr>
      </a:lvl7pPr>
      <a:lvl8pPr marL="1371600" algn="ctr" rtl="0" eaLnBrk="1" fontAlgn="base" hangingPunct="1">
        <a:spcBef>
          <a:spcPct val="0"/>
        </a:spcBef>
        <a:spcAft>
          <a:spcPct val="0"/>
        </a:spcAft>
        <a:defRPr sz="4400">
          <a:solidFill>
            <a:schemeClr val="tx1"/>
          </a:solidFill>
          <a:latin typeface="Candara" pitchFamily="34" charset="0"/>
        </a:defRPr>
      </a:lvl8pPr>
      <a:lvl9pPr marL="1828800" algn="ctr" rtl="0" eaLnBrk="1" fontAlgn="base" hangingPunct="1">
        <a:spcBef>
          <a:spcPct val="0"/>
        </a:spcBef>
        <a:spcAft>
          <a:spcPct val="0"/>
        </a:spcAft>
        <a:defRPr sz="4400">
          <a:solidFill>
            <a:schemeClr val="tx1"/>
          </a:solidFill>
          <a:latin typeface="Candara"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7512" y="2217881"/>
            <a:ext cx="11456975" cy="1470025"/>
          </a:xfrm>
        </p:spPr>
        <p:txBody>
          <a:bodyPr/>
          <a:lstStyle/>
          <a:p>
            <a:r>
              <a:rPr lang="en-US" dirty="0" smtClean="0"/>
              <a:t>Follow-Up Behavioral </a:t>
            </a:r>
            <a:r>
              <a:rPr lang="en-US" dirty="0"/>
              <a:t>Assessment Training: </a:t>
            </a:r>
            <a:br>
              <a:rPr lang="en-US" dirty="0"/>
            </a:br>
            <a:r>
              <a:rPr lang="en-US" sz="3000" dirty="0" smtClean="0"/>
              <a:t>Behavior </a:t>
            </a:r>
            <a:r>
              <a:rPr lang="en-US" sz="3000" dirty="0"/>
              <a:t>Assessment</a:t>
            </a:r>
            <a:r>
              <a:rPr lang="en-US" sz="3000" dirty="0" smtClean="0"/>
              <a:t>, Vaginal Practices, Social Influences Assessment, </a:t>
            </a:r>
            <a:r>
              <a:rPr lang="en-US" sz="3000" dirty="0"/>
              <a:t>Social Benefit Log, Study </a:t>
            </a:r>
            <a:r>
              <a:rPr lang="en-US" sz="3000" dirty="0" smtClean="0"/>
              <a:t>Exit Assessment</a:t>
            </a:r>
            <a:r>
              <a:rPr lang="en-US" dirty="0"/>
              <a:t/>
            </a:r>
            <a:br>
              <a:rPr lang="en-US" dirty="0"/>
            </a:br>
            <a:endParaRPr lang="en-US" dirty="0"/>
          </a:p>
        </p:txBody>
      </p:sp>
      <p:sp>
        <p:nvSpPr>
          <p:cNvPr id="3" name="Subtitle 2"/>
          <p:cNvSpPr>
            <a:spLocks noGrp="1"/>
          </p:cNvSpPr>
          <p:nvPr>
            <p:ph type="subTitle" idx="1"/>
          </p:nvPr>
        </p:nvSpPr>
        <p:spPr>
          <a:xfrm>
            <a:off x="92599" y="4970040"/>
            <a:ext cx="4849792" cy="1752600"/>
          </a:xfrm>
        </p:spPr>
        <p:txBody>
          <a:bodyPr/>
          <a:lstStyle/>
          <a:p>
            <a:r>
              <a:rPr lang="en-US" dirty="0"/>
              <a:t>Ariana Katz</a:t>
            </a:r>
          </a:p>
          <a:p>
            <a:r>
              <a:rPr lang="en-US" dirty="0"/>
              <a:t>WGHI/RTI International</a:t>
            </a:r>
          </a:p>
          <a:p>
            <a:r>
              <a:rPr lang="en-US" dirty="0"/>
              <a:t>San Francisco, CA</a:t>
            </a:r>
          </a:p>
        </p:txBody>
      </p:sp>
      <p:pic>
        <p:nvPicPr>
          <p:cNvPr id="4" name="Picture 3" descr="Screen Shot 2016-06-03 at 4.20.31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6016" y="4970040"/>
            <a:ext cx="3576544" cy="1715396"/>
          </a:xfrm>
          <a:prstGeom prst="rect">
            <a:avLst/>
          </a:prstGeom>
        </p:spPr>
      </p:pic>
    </p:spTree>
    <p:extLst>
      <p:ext uri="{BB962C8B-B14F-4D97-AF65-F5344CB8AC3E}">
        <p14:creationId xmlns:p14="http://schemas.microsoft.com/office/powerpoint/2010/main" val="2551254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274638"/>
            <a:ext cx="11150600" cy="1143000"/>
          </a:xfrm>
        </p:spPr>
        <p:txBody>
          <a:bodyPr/>
          <a:lstStyle/>
          <a:p>
            <a:r>
              <a:rPr lang="en-US" dirty="0">
                <a:solidFill>
                  <a:srgbClr val="00B0F0"/>
                </a:solidFill>
              </a:rPr>
              <a:t>NEW</a:t>
            </a:r>
            <a:r>
              <a:rPr lang="en-US" dirty="0">
                <a:solidFill>
                  <a:srgbClr val="740074"/>
                </a:solidFill>
              </a:rPr>
              <a:t> Follow-Up Vaginal Practices Questions</a:t>
            </a:r>
            <a:endParaRPr lang="en-US" dirty="0"/>
          </a:p>
        </p:txBody>
      </p:sp>
      <p:sp>
        <p:nvSpPr>
          <p:cNvPr id="3" name="Content Placeholder 2"/>
          <p:cNvSpPr>
            <a:spLocks noGrp="1"/>
          </p:cNvSpPr>
          <p:nvPr>
            <p:ph sz="half" idx="1"/>
          </p:nvPr>
        </p:nvSpPr>
        <p:spPr>
          <a:xfrm>
            <a:off x="215900" y="1777202"/>
            <a:ext cx="5880100" cy="4969649"/>
          </a:xfrm>
        </p:spPr>
        <p:txBody>
          <a:bodyPr/>
          <a:lstStyle/>
          <a:p>
            <a:r>
              <a:rPr lang="en-US" dirty="0"/>
              <a:t>What insert in vagina</a:t>
            </a:r>
          </a:p>
          <a:p>
            <a:pPr lvl="1"/>
            <a:r>
              <a:rPr lang="en-US" dirty="0"/>
              <a:t>Added </a:t>
            </a:r>
            <a:r>
              <a:rPr lang="en-US" dirty="0">
                <a:solidFill>
                  <a:srgbClr val="00B0F0"/>
                </a:solidFill>
              </a:rPr>
              <a:t>traditional medicines</a:t>
            </a:r>
          </a:p>
          <a:p>
            <a:pPr lvl="1"/>
            <a:r>
              <a:rPr lang="en-US" dirty="0"/>
              <a:t>Added </a:t>
            </a:r>
            <a:r>
              <a:rPr lang="en-US" dirty="0">
                <a:solidFill>
                  <a:srgbClr val="00B0F0"/>
                </a:solidFill>
              </a:rPr>
              <a:t>anything to make vagina dry or tight</a:t>
            </a:r>
          </a:p>
          <a:p>
            <a:pPr marL="0" indent="0">
              <a:buNone/>
            </a:pPr>
            <a:endParaRPr lang="en-US" dirty="0"/>
          </a:p>
          <a:p>
            <a:pPr marL="0" indent="0">
              <a:buNone/>
            </a:pPr>
            <a:r>
              <a:rPr lang="en-US" sz="2600" dirty="0"/>
              <a:t>NOTE: If participant reports potentially </a:t>
            </a:r>
            <a:r>
              <a:rPr lang="en-US" sz="2600" b="1" dirty="0"/>
              <a:t>harmful vaginal practices</a:t>
            </a:r>
            <a:r>
              <a:rPr lang="en-US" sz="2600" dirty="0"/>
              <a:t>, clinician should follow up on these items </a:t>
            </a:r>
            <a:r>
              <a:rPr lang="en-US" sz="2600" dirty="0" smtClean="0"/>
              <a:t>when possible when reviewing </a:t>
            </a:r>
            <a:r>
              <a:rPr lang="en-US" sz="2600" dirty="0"/>
              <a:t>the ring use instructions with the </a:t>
            </a:r>
            <a:r>
              <a:rPr lang="en-US" sz="2600" dirty="0" smtClean="0"/>
              <a:t>participant</a:t>
            </a:r>
          </a:p>
          <a:p>
            <a:pPr marL="0" indent="0">
              <a:buNone/>
            </a:pPr>
            <a:endParaRPr lang="en-US" sz="2600" dirty="0"/>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436318739"/>
              </p:ext>
            </p:extLst>
          </p:nvPr>
        </p:nvGraphicFramePr>
        <p:xfrm>
          <a:off x="6375400" y="2001011"/>
          <a:ext cx="5536851" cy="871128"/>
        </p:xfrm>
        <a:graphic>
          <a:graphicData uri="http://schemas.openxmlformats.org/drawingml/2006/table">
            <a:tbl>
              <a:tblPr firstRow="1" firstCol="1" bandRow="1"/>
              <a:tblGrid>
                <a:gridCol w="551522">
                  <a:extLst>
                    <a:ext uri="{9D8B030D-6E8A-4147-A177-3AD203B41FA5}">
                      <a16:colId xmlns:a16="http://schemas.microsoft.com/office/drawing/2014/main" xmlns="" val="20000"/>
                    </a:ext>
                  </a:extLst>
                </a:gridCol>
                <a:gridCol w="3848945">
                  <a:extLst>
                    <a:ext uri="{9D8B030D-6E8A-4147-A177-3AD203B41FA5}">
                      <a16:colId xmlns:a16="http://schemas.microsoft.com/office/drawing/2014/main" xmlns="" val="20001"/>
                    </a:ext>
                  </a:extLst>
                </a:gridCol>
                <a:gridCol w="1136384">
                  <a:extLst>
                    <a:ext uri="{9D8B030D-6E8A-4147-A177-3AD203B41FA5}">
                      <a16:colId xmlns:a16="http://schemas.microsoft.com/office/drawing/2014/main" xmlns="" val="20002"/>
                    </a:ext>
                  </a:extLst>
                </a:gridCol>
              </a:tblGrid>
              <a:tr h="435564">
                <a:tc>
                  <a:txBody>
                    <a:bodyPr/>
                    <a:lstStyle/>
                    <a:p>
                      <a:pPr marL="0" marR="0">
                        <a:lnSpc>
                          <a:spcPct val="115000"/>
                        </a:lnSpc>
                        <a:spcBef>
                          <a:spcPts val="0"/>
                        </a:spcBef>
                        <a:spcAft>
                          <a:spcPts val="0"/>
                        </a:spcAft>
                      </a:pPr>
                      <a:r>
                        <a:rPr lang="en-US" sz="1200" dirty="0">
                          <a:effectLst/>
                          <a:latin typeface="Calibri" panose="020F0502020204030204" pitchFamily="34" charset="0"/>
                          <a:ea typeface="Calibri" panose="020F0502020204030204" pitchFamily="34" charset="0"/>
                          <a:cs typeface="Arial" panose="020B0604020202020204" pitchFamily="34" charset="0"/>
                        </a:rPr>
                        <a:t>2</a:t>
                      </a:r>
                      <a:r>
                        <a:rPr lang="en-US" sz="1200" dirty="0" smtClean="0">
                          <a:effectLst/>
                          <a:latin typeface="Calibri" panose="020F0502020204030204" pitchFamily="34" charset="0"/>
                          <a:ea typeface="Calibri" panose="020F0502020204030204" pitchFamily="34" charset="0"/>
                          <a:cs typeface="Arial" panose="020B0604020202020204" pitchFamily="34" charset="0"/>
                        </a:rPr>
                        <a:t>b</a:t>
                      </a:r>
                      <a:r>
                        <a:rPr lang="en-US" sz="1200" dirty="0">
                          <a:effectLst/>
                          <a:latin typeface="Calibri" panose="020F0502020204030204" pitchFamily="34" charset="0"/>
                          <a:ea typeface="Calibri" panose="020F0502020204030204" pitchFamily="34" charset="0"/>
                          <a:cs typeface="Arial" panose="020B0604020202020204" pitchFamily="34" charset="0"/>
                        </a:rPr>
                        <a:t>.</a:t>
                      </a:r>
                    </a:p>
                  </a:txBody>
                  <a:tcPr marL="63103" marR="63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panose="020F0502020204030204" pitchFamily="34" charset="0"/>
                          <a:ea typeface="Calibri" panose="020F0502020204030204" pitchFamily="34" charset="0"/>
                          <a:cs typeface="Arial" panose="020B0604020202020204" pitchFamily="34" charset="0"/>
                        </a:rPr>
                        <a:t>Traditional medicines</a:t>
                      </a:r>
                    </a:p>
                  </a:txBody>
                  <a:tcPr marL="63103" marR="63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275590" algn="l"/>
                        </a:tabLst>
                      </a:pPr>
                      <a:r>
                        <a:rPr lang="en-US" sz="900" baseline="-25000" dirty="0">
                          <a:effectLst/>
                          <a:latin typeface="Calibri" panose="020F0502020204030204" pitchFamily="34" charset="0"/>
                          <a:ea typeface="Batang" panose="02030600000101010101" pitchFamily="18" charset="-127"/>
                          <a:cs typeface="Times New Roman" panose="02020603050405020304" pitchFamily="18" charset="0"/>
                        </a:rPr>
                        <a:t>1</a:t>
                      </a:r>
                      <a:r>
                        <a:rPr lang="en-US" sz="900" dirty="0">
                          <a:effectLst/>
                          <a:latin typeface="Calibri" panose="020F0502020204030204" pitchFamily="34" charset="0"/>
                          <a:ea typeface="Batang" panose="02030600000101010101" pitchFamily="18" charset="-127"/>
                          <a:cs typeface="Times New Roman" panose="02020603050405020304" pitchFamily="18" charset="0"/>
                        </a:rPr>
                        <a:t> Yes         </a:t>
                      </a:r>
                      <a:r>
                        <a:rPr lang="en-US" sz="900" baseline="-25000" dirty="0">
                          <a:effectLst/>
                          <a:latin typeface="Calibri" panose="020F0502020204030204" pitchFamily="34" charset="0"/>
                          <a:ea typeface="Batang" panose="02030600000101010101" pitchFamily="18" charset="-127"/>
                          <a:cs typeface="Times New Roman" panose="02020603050405020304" pitchFamily="18" charset="0"/>
                        </a:rPr>
                        <a:t>2</a:t>
                      </a:r>
                      <a:r>
                        <a:rPr lang="en-US" sz="900" dirty="0">
                          <a:effectLst/>
                          <a:latin typeface="Calibri" panose="020F0502020204030204" pitchFamily="34" charset="0"/>
                          <a:ea typeface="Batang" panose="02030600000101010101" pitchFamily="18" charset="-127"/>
                          <a:cs typeface="Times New Roman" panose="02020603050405020304" pitchFamily="18" charset="0"/>
                        </a:rPr>
                        <a:t> No</a:t>
                      </a:r>
                    </a:p>
                  </a:txBody>
                  <a:tcPr marL="63103" marR="63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435564">
                <a:tc>
                  <a:txBody>
                    <a:bodyPr/>
                    <a:lstStyle/>
                    <a:p>
                      <a:pPr marL="0" marR="0">
                        <a:lnSpc>
                          <a:spcPct val="115000"/>
                        </a:lnSpc>
                        <a:spcBef>
                          <a:spcPts val="0"/>
                        </a:spcBef>
                        <a:spcAft>
                          <a:spcPts val="0"/>
                        </a:spcAft>
                      </a:pPr>
                      <a:r>
                        <a:rPr lang="en-US" sz="1200" dirty="0">
                          <a:effectLst/>
                          <a:latin typeface="Calibri" panose="020F0502020204030204" pitchFamily="34" charset="0"/>
                          <a:ea typeface="Calibri" panose="020F0502020204030204" pitchFamily="34" charset="0"/>
                          <a:cs typeface="Arial" panose="020B0604020202020204" pitchFamily="34" charset="0"/>
                        </a:rPr>
                        <a:t>2</a:t>
                      </a:r>
                      <a:r>
                        <a:rPr lang="en-US" sz="1200" dirty="0" smtClean="0">
                          <a:effectLst/>
                          <a:latin typeface="Calibri" panose="020F0502020204030204" pitchFamily="34" charset="0"/>
                          <a:ea typeface="Calibri" panose="020F0502020204030204" pitchFamily="34" charset="0"/>
                          <a:cs typeface="Arial" panose="020B0604020202020204" pitchFamily="34" charset="0"/>
                        </a:rPr>
                        <a:t>c</a:t>
                      </a:r>
                      <a:r>
                        <a:rPr lang="en-US" sz="1200" dirty="0">
                          <a:effectLst/>
                          <a:latin typeface="Calibri" panose="020F0502020204030204" pitchFamily="34" charset="0"/>
                          <a:ea typeface="Calibri" panose="020F0502020204030204" pitchFamily="34" charset="0"/>
                          <a:cs typeface="Arial" panose="020B0604020202020204" pitchFamily="34" charset="0"/>
                        </a:rPr>
                        <a:t>.</a:t>
                      </a:r>
                    </a:p>
                  </a:txBody>
                  <a:tcPr marL="63103" marR="63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panose="020F0502020204030204" pitchFamily="34" charset="0"/>
                          <a:ea typeface="Calibri" panose="020F0502020204030204" pitchFamily="34" charset="0"/>
                          <a:cs typeface="Arial" panose="020B0604020202020204" pitchFamily="34" charset="0"/>
                        </a:rPr>
                        <a:t>Anything to make the vagina dry or tight </a:t>
                      </a:r>
                    </a:p>
                  </a:txBody>
                  <a:tcPr marL="63103" marR="63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275590" algn="l"/>
                        </a:tabLst>
                      </a:pPr>
                      <a:r>
                        <a:rPr lang="en-US" sz="900" baseline="-25000" dirty="0">
                          <a:effectLst/>
                          <a:latin typeface="Calibri" panose="020F0502020204030204" pitchFamily="34" charset="0"/>
                          <a:ea typeface="Batang" panose="02030600000101010101" pitchFamily="18" charset="-127"/>
                          <a:cs typeface="Times New Roman" panose="02020603050405020304" pitchFamily="18" charset="0"/>
                        </a:rPr>
                        <a:t>1</a:t>
                      </a:r>
                      <a:r>
                        <a:rPr lang="en-US" sz="900" dirty="0">
                          <a:effectLst/>
                          <a:latin typeface="Calibri" panose="020F0502020204030204" pitchFamily="34" charset="0"/>
                          <a:ea typeface="Batang" panose="02030600000101010101" pitchFamily="18" charset="-127"/>
                          <a:cs typeface="Times New Roman" panose="02020603050405020304" pitchFamily="18" charset="0"/>
                        </a:rPr>
                        <a:t> Yes         </a:t>
                      </a:r>
                      <a:r>
                        <a:rPr lang="en-US" sz="900" baseline="-25000" dirty="0">
                          <a:effectLst/>
                          <a:latin typeface="Calibri" panose="020F0502020204030204" pitchFamily="34" charset="0"/>
                          <a:ea typeface="Batang" panose="02030600000101010101" pitchFamily="18" charset="-127"/>
                          <a:cs typeface="Times New Roman" panose="02020603050405020304" pitchFamily="18" charset="0"/>
                        </a:rPr>
                        <a:t>2</a:t>
                      </a:r>
                      <a:r>
                        <a:rPr lang="en-US" sz="900" dirty="0">
                          <a:effectLst/>
                          <a:latin typeface="Calibri" panose="020F0502020204030204" pitchFamily="34" charset="0"/>
                          <a:ea typeface="Batang" panose="02030600000101010101" pitchFamily="18" charset="-127"/>
                          <a:cs typeface="Times New Roman" panose="02020603050405020304" pitchFamily="18" charset="0"/>
                        </a:rPr>
                        <a:t> No</a:t>
                      </a:r>
                    </a:p>
                  </a:txBody>
                  <a:tcPr marL="63103" marR="63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012093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274638"/>
            <a:ext cx="11150600" cy="1143000"/>
          </a:xfrm>
        </p:spPr>
        <p:txBody>
          <a:bodyPr/>
          <a:lstStyle/>
          <a:p>
            <a:r>
              <a:rPr lang="en-US" dirty="0">
                <a:solidFill>
                  <a:srgbClr val="00B0F0"/>
                </a:solidFill>
              </a:rPr>
              <a:t>NEW</a:t>
            </a:r>
            <a:r>
              <a:rPr lang="en-US" dirty="0">
                <a:solidFill>
                  <a:srgbClr val="740074"/>
                </a:solidFill>
              </a:rPr>
              <a:t> Follow-Up Vaginal Practices Questions</a:t>
            </a:r>
            <a:endParaRPr lang="en-US" dirty="0"/>
          </a:p>
        </p:txBody>
      </p:sp>
      <p:sp>
        <p:nvSpPr>
          <p:cNvPr id="3" name="Content Placeholder 2"/>
          <p:cNvSpPr>
            <a:spLocks noGrp="1"/>
          </p:cNvSpPr>
          <p:nvPr>
            <p:ph sz="half" idx="1"/>
          </p:nvPr>
        </p:nvSpPr>
        <p:spPr>
          <a:xfrm>
            <a:off x="215900" y="1777202"/>
            <a:ext cx="5880100" cy="4969649"/>
          </a:xfrm>
        </p:spPr>
        <p:txBody>
          <a:bodyPr/>
          <a:lstStyle/>
          <a:p>
            <a:r>
              <a:rPr lang="en-US" dirty="0"/>
              <a:t>What insert in vagina</a:t>
            </a:r>
          </a:p>
          <a:p>
            <a:pPr lvl="1"/>
            <a:r>
              <a:rPr lang="en-US" dirty="0"/>
              <a:t>Added </a:t>
            </a:r>
            <a:r>
              <a:rPr lang="en-US" dirty="0">
                <a:solidFill>
                  <a:srgbClr val="00B0F0"/>
                </a:solidFill>
              </a:rPr>
              <a:t>traditional medicines</a:t>
            </a:r>
          </a:p>
          <a:p>
            <a:pPr lvl="1"/>
            <a:r>
              <a:rPr lang="en-US" dirty="0"/>
              <a:t>Added </a:t>
            </a:r>
            <a:r>
              <a:rPr lang="en-US" dirty="0">
                <a:solidFill>
                  <a:srgbClr val="00B0F0"/>
                </a:solidFill>
              </a:rPr>
              <a:t>anything to make vagina dry or tight</a:t>
            </a:r>
          </a:p>
          <a:p>
            <a:pPr marL="0" indent="0">
              <a:buNone/>
            </a:pPr>
            <a:endParaRPr lang="en-US" dirty="0"/>
          </a:p>
          <a:p>
            <a:pPr marL="0" indent="0">
              <a:buNone/>
            </a:pPr>
            <a:r>
              <a:rPr lang="en-US" sz="2600" dirty="0"/>
              <a:t>NOTE: If participant reports potentially </a:t>
            </a:r>
            <a:r>
              <a:rPr lang="en-US" sz="2600" b="1" dirty="0"/>
              <a:t>harmful vaginal practices</a:t>
            </a:r>
            <a:r>
              <a:rPr lang="en-US" sz="2600" dirty="0"/>
              <a:t>, clinician should follow up on these items </a:t>
            </a:r>
            <a:r>
              <a:rPr lang="en-US" sz="2600" dirty="0" smtClean="0"/>
              <a:t>when possible when reviewing </a:t>
            </a:r>
            <a:r>
              <a:rPr lang="en-US" sz="2600" dirty="0"/>
              <a:t>the ring use instructions with the </a:t>
            </a:r>
            <a:r>
              <a:rPr lang="en-US" sz="2600" dirty="0" smtClean="0"/>
              <a:t>participant</a:t>
            </a:r>
          </a:p>
          <a:p>
            <a:pPr marL="0" indent="0">
              <a:buNone/>
            </a:pPr>
            <a:endParaRPr lang="en-US" sz="2600" dirty="0"/>
          </a:p>
        </p:txBody>
      </p:sp>
      <p:graphicFrame>
        <p:nvGraphicFramePr>
          <p:cNvPr id="6" name="Content Placeholder 5"/>
          <p:cNvGraphicFramePr>
            <a:graphicFrameLocks noGrp="1"/>
          </p:cNvGraphicFramePr>
          <p:nvPr>
            <p:ph sz="half" idx="2"/>
            <p:extLst/>
          </p:nvPr>
        </p:nvGraphicFramePr>
        <p:xfrm>
          <a:off x="6375400" y="2001011"/>
          <a:ext cx="5536851" cy="871128"/>
        </p:xfrm>
        <a:graphic>
          <a:graphicData uri="http://schemas.openxmlformats.org/drawingml/2006/table">
            <a:tbl>
              <a:tblPr firstRow="1" firstCol="1" bandRow="1"/>
              <a:tblGrid>
                <a:gridCol w="551522">
                  <a:extLst>
                    <a:ext uri="{9D8B030D-6E8A-4147-A177-3AD203B41FA5}">
                      <a16:colId xmlns:a16="http://schemas.microsoft.com/office/drawing/2014/main" xmlns="" val="20000"/>
                    </a:ext>
                  </a:extLst>
                </a:gridCol>
                <a:gridCol w="3848945">
                  <a:extLst>
                    <a:ext uri="{9D8B030D-6E8A-4147-A177-3AD203B41FA5}">
                      <a16:colId xmlns:a16="http://schemas.microsoft.com/office/drawing/2014/main" xmlns="" val="20001"/>
                    </a:ext>
                  </a:extLst>
                </a:gridCol>
                <a:gridCol w="1136384">
                  <a:extLst>
                    <a:ext uri="{9D8B030D-6E8A-4147-A177-3AD203B41FA5}">
                      <a16:colId xmlns:a16="http://schemas.microsoft.com/office/drawing/2014/main" xmlns="" val="20002"/>
                    </a:ext>
                  </a:extLst>
                </a:gridCol>
              </a:tblGrid>
              <a:tr h="435564">
                <a:tc>
                  <a:txBody>
                    <a:bodyPr/>
                    <a:lstStyle/>
                    <a:p>
                      <a:pPr marL="0" marR="0">
                        <a:lnSpc>
                          <a:spcPct val="115000"/>
                        </a:lnSpc>
                        <a:spcBef>
                          <a:spcPts val="0"/>
                        </a:spcBef>
                        <a:spcAft>
                          <a:spcPts val="0"/>
                        </a:spcAft>
                      </a:pPr>
                      <a:r>
                        <a:rPr lang="en-US" sz="1200" dirty="0">
                          <a:effectLst/>
                          <a:latin typeface="Calibri" panose="020F0502020204030204" pitchFamily="34" charset="0"/>
                          <a:ea typeface="Calibri" panose="020F0502020204030204" pitchFamily="34" charset="0"/>
                          <a:cs typeface="Arial" panose="020B0604020202020204" pitchFamily="34" charset="0"/>
                        </a:rPr>
                        <a:t>2</a:t>
                      </a:r>
                      <a:r>
                        <a:rPr lang="en-US" sz="1200" dirty="0" smtClean="0">
                          <a:effectLst/>
                          <a:latin typeface="Calibri" panose="020F0502020204030204" pitchFamily="34" charset="0"/>
                          <a:ea typeface="Calibri" panose="020F0502020204030204" pitchFamily="34" charset="0"/>
                          <a:cs typeface="Arial" panose="020B0604020202020204" pitchFamily="34" charset="0"/>
                        </a:rPr>
                        <a:t>b</a:t>
                      </a:r>
                      <a:r>
                        <a:rPr lang="en-US" sz="1200" dirty="0">
                          <a:effectLst/>
                          <a:latin typeface="Calibri" panose="020F0502020204030204" pitchFamily="34" charset="0"/>
                          <a:ea typeface="Calibri" panose="020F0502020204030204" pitchFamily="34" charset="0"/>
                          <a:cs typeface="Arial" panose="020B0604020202020204" pitchFamily="34" charset="0"/>
                        </a:rPr>
                        <a:t>.</a:t>
                      </a:r>
                    </a:p>
                  </a:txBody>
                  <a:tcPr marL="63103" marR="63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panose="020F0502020204030204" pitchFamily="34" charset="0"/>
                          <a:ea typeface="Calibri" panose="020F0502020204030204" pitchFamily="34" charset="0"/>
                          <a:cs typeface="Arial" panose="020B0604020202020204" pitchFamily="34" charset="0"/>
                        </a:rPr>
                        <a:t>Traditional medicines</a:t>
                      </a:r>
                    </a:p>
                  </a:txBody>
                  <a:tcPr marL="63103" marR="63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275590" algn="l"/>
                        </a:tabLst>
                      </a:pPr>
                      <a:r>
                        <a:rPr lang="en-US" sz="900" baseline="-25000" dirty="0">
                          <a:effectLst/>
                          <a:latin typeface="Calibri" panose="020F0502020204030204" pitchFamily="34" charset="0"/>
                          <a:ea typeface="Batang" panose="02030600000101010101" pitchFamily="18" charset="-127"/>
                          <a:cs typeface="Times New Roman" panose="02020603050405020304" pitchFamily="18" charset="0"/>
                        </a:rPr>
                        <a:t>1</a:t>
                      </a:r>
                      <a:r>
                        <a:rPr lang="en-US" sz="900" dirty="0">
                          <a:effectLst/>
                          <a:latin typeface="Calibri" panose="020F0502020204030204" pitchFamily="34" charset="0"/>
                          <a:ea typeface="Batang" panose="02030600000101010101" pitchFamily="18" charset="-127"/>
                          <a:cs typeface="Times New Roman" panose="02020603050405020304" pitchFamily="18" charset="0"/>
                        </a:rPr>
                        <a:t> Yes         </a:t>
                      </a:r>
                      <a:r>
                        <a:rPr lang="en-US" sz="900" baseline="-25000" dirty="0">
                          <a:effectLst/>
                          <a:latin typeface="Calibri" panose="020F0502020204030204" pitchFamily="34" charset="0"/>
                          <a:ea typeface="Batang" panose="02030600000101010101" pitchFamily="18" charset="-127"/>
                          <a:cs typeface="Times New Roman" panose="02020603050405020304" pitchFamily="18" charset="0"/>
                        </a:rPr>
                        <a:t>2</a:t>
                      </a:r>
                      <a:r>
                        <a:rPr lang="en-US" sz="900" dirty="0">
                          <a:effectLst/>
                          <a:latin typeface="Calibri" panose="020F0502020204030204" pitchFamily="34" charset="0"/>
                          <a:ea typeface="Batang" panose="02030600000101010101" pitchFamily="18" charset="-127"/>
                          <a:cs typeface="Times New Roman" panose="02020603050405020304" pitchFamily="18" charset="0"/>
                        </a:rPr>
                        <a:t> No</a:t>
                      </a:r>
                    </a:p>
                  </a:txBody>
                  <a:tcPr marL="63103" marR="63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435564">
                <a:tc>
                  <a:txBody>
                    <a:bodyPr/>
                    <a:lstStyle/>
                    <a:p>
                      <a:pPr marL="0" marR="0">
                        <a:lnSpc>
                          <a:spcPct val="115000"/>
                        </a:lnSpc>
                        <a:spcBef>
                          <a:spcPts val="0"/>
                        </a:spcBef>
                        <a:spcAft>
                          <a:spcPts val="0"/>
                        </a:spcAft>
                      </a:pPr>
                      <a:r>
                        <a:rPr lang="en-US" sz="1200" dirty="0">
                          <a:effectLst/>
                          <a:latin typeface="Calibri" panose="020F0502020204030204" pitchFamily="34" charset="0"/>
                          <a:ea typeface="Calibri" panose="020F0502020204030204" pitchFamily="34" charset="0"/>
                          <a:cs typeface="Arial" panose="020B0604020202020204" pitchFamily="34" charset="0"/>
                        </a:rPr>
                        <a:t>2</a:t>
                      </a:r>
                      <a:r>
                        <a:rPr lang="en-US" sz="1200" dirty="0" smtClean="0">
                          <a:effectLst/>
                          <a:latin typeface="Calibri" panose="020F0502020204030204" pitchFamily="34" charset="0"/>
                          <a:ea typeface="Calibri" panose="020F0502020204030204" pitchFamily="34" charset="0"/>
                          <a:cs typeface="Arial" panose="020B0604020202020204" pitchFamily="34" charset="0"/>
                        </a:rPr>
                        <a:t>c</a:t>
                      </a:r>
                      <a:r>
                        <a:rPr lang="en-US" sz="1200" dirty="0">
                          <a:effectLst/>
                          <a:latin typeface="Calibri" panose="020F0502020204030204" pitchFamily="34" charset="0"/>
                          <a:ea typeface="Calibri" panose="020F0502020204030204" pitchFamily="34" charset="0"/>
                          <a:cs typeface="Arial" panose="020B0604020202020204" pitchFamily="34" charset="0"/>
                        </a:rPr>
                        <a:t>.</a:t>
                      </a:r>
                    </a:p>
                  </a:txBody>
                  <a:tcPr marL="63103" marR="63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panose="020F0502020204030204" pitchFamily="34" charset="0"/>
                          <a:ea typeface="Calibri" panose="020F0502020204030204" pitchFamily="34" charset="0"/>
                          <a:cs typeface="Arial" panose="020B0604020202020204" pitchFamily="34" charset="0"/>
                        </a:rPr>
                        <a:t>Anything to make the vagina dry or tight </a:t>
                      </a:r>
                    </a:p>
                  </a:txBody>
                  <a:tcPr marL="63103" marR="63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275590" algn="l"/>
                        </a:tabLst>
                      </a:pPr>
                      <a:r>
                        <a:rPr lang="en-US" sz="900" baseline="-25000" dirty="0">
                          <a:effectLst/>
                          <a:latin typeface="Calibri" panose="020F0502020204030204" pitchFamily="34" charset="0"/>
                          <a:ea typeface="Batang" panose="02030600000101010101" pitchFamily="18" charset="-127"/>
                          <a:cs typeface="Times New Roman" panose="02020603050405020304" pitchFamily="18" charset="0"/>
                        </a:rPr>
                        <a:t>1</a:t>
                      </a:r>
                      <a:r>
                        <a:rPr lang="en-US" sz="900" dirty="0">
                          <a:effectLst/>
                          <a:latin typeface="Calibri" panose="020F0502020204030204" pitchFamily="34" charset="0"/>
                          <a:ea typeface="Batang" panose="02030600000101010101" pitchFamily="18" charset="-127"/>
                          <a:cs typeface="Times New Roman" panose="02020603050405020304" pitchFamily="18" charset="0"/>
                        </a:rPr>
                        <a:t> Yes         </a:t>
                      </a:r>
                      <a:r>
                        <a:rPr lang="en-US" sz="900" baseline="-25000" dirty="0">
                          <a:effectLst/>
                          <a:latin typeface="Calibri" panose="020F0502020204030204" pitchFamily="34" charset="0"/>
                          <a:ea typeface="Batang" panose="02030600000101010101" pitchFamily="18" charset="-127"/>
                          <a:cs typeface="Times New Roman" panose="02020603050405020304" pitchFamily="18" charset="0"/>
                        </a:rPr>
                        <a:t>2</a:t>
                      </a:r>
                      <a:r>
                        <a:rPr lang="en-US" sz="900" dirty="0">
                          <a:effectLst/>
                          <a:latin typeface="Calibri" panose="020F0502020204030204" pitchFamily="34" charset="0"/>
                          <a:ea typeface="Batang" panose="02030600000101010101" pitchFamily="18" charset="-127"/>
                          <a:cs typeface="Times New Roman" panose="02020603050405020304" pitchFamily="18" charset="0"/>
                        </a:rPr>
                        <a:t> No</a:t>
                      </a:r>
                    </a:p>
                  </a:txBody>
                  <a:tcPr marL="63103" marR="63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4" name="TextBox 3"/>
          <p:cNvSpPr txBox="1"/>
          <p:nvPr/>
        </p:nvSpPr>
        <p:spPr>
          <a:xfrm>
            <a:off x="7812912" y="4094559"/>
            <a:ext cx="3671076" cy="2031325"/>
          </a:xfrm>
          <a:prstGeom prst="rect">
            <a:avLst/>
          </a:prstGeom>
          <a:noFill/>
        </p:spPr>
        <p:txBody>
          <a:bodyPr wrap="square" rtlCol="0">
            <a:spAutoFit/>
          </a:bodyPr>
          <a:lstStyle/>
          <a:p>
            <a:r>
              <a:rPr lang="en-US" b="1" dirty="0" smtClean="0"/>
              <a:t>Additional NOTE</a:t>
            </a:r>
            <a:r>
              <a:rPr lang="en-US" dirty="0" smtClean="0"/>
              <a:t>: </a:t>
            </a:r>
          </a:p>
          <a:p>
            <a:pPr marL="285750" indent="-285750">
              <a:buFont typeface="Arial" panose="020B0604020202020204" pitchFamily="34" charset="0"/>
              <a:buChar char="•"/>
            </a:pPr>
            <a:r>
              <a:rPr lang="en-US" dirty="0" smtClean="0"/>
              <a:t>Any follow-up should </a:t>
            </a:r>
            <a:r>
              <a:rPr lang="en-US" dirty="0"/>
              <a:t>not add </a:t>
            </a:r>
            <a:r>
              <a:rPr lang="en-US" dirty="0" smtClean="0"/>
              <a:t>any </a:t>
            </a:r>
            <a:r>
              <a:rPr lang="en-US" dirty="0"/>
              <a:t>additional </a:t>
            </a:r>
            <a:r>
              <a:rPr lang="en-US" dirty="0" smtClean="0"/>
              <a:t>procedure or time to current visit</a:t>
            </a:r>
          </a:p>
          <a:p>
            <a:pPr marL="285750" indent="-285750">
              <a:buFont typeface="Arial" panose="020B0604020202020204" pitchFamily="34" charset="0"/>
              <a:buChar char="•"/>
            </a:pPr>
            <a:r>
              <a:rPr lang="en-US" dirty="0" smtClean="0"/>
              <a:t>Clinician should take care to bring up in discreet, non-judgmental way</a:t>
            </a:r>
            <a:endParaRPr lang="en-US" dirty="0"/>
          </a:p>
        </p:txBody>
      </p:sp>
      <p:sp>
        <p:nvSpPr>
          <p:cNvPr id="5" name="Left Arrow 4"/>
          <p:cNvSpPr/>
          <p:nvPr/>
        </p:nvSpPr>
        <p:spPr>
          <a:xfrm>
            <a:off x="6063205" y="4884516"/>
            <a:ext cx="1342664" cy="45141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7572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Follow-Up </a:t>
            </a:r>
            <a:r>
              <a:rPr lang="en-US" dirty="0" smtClean="0"/>
              <a:t>Vaginal Practices: Notes</a:t>
            </a:r>
            <a:endParaRPr lang="en-US" dirty="0"/>
          </a:p>
        </p:txBody>
      </p:sp>
      <p:sp>
        <p:nvSpPr>
          <p:cNvPr id="6" name="Content Placeholder 5"/>
          <p:cNvSpPr>
            <a:spLocks noGrp="1"/>
          </p:cNvSpPr>
          <p:nvPr>
            <p:ph idx="1"/>
          </p:nvPr>
        </p:nvSpPr>
        <p:spPr/>
        <p:txBody>
          <a:bodyPr/>
          <a:lstStyle/>
          <a:p>
            <a:r>
              <a:rPr lang="en-US" dirty="0"/>
              <a:t>Potentially harmful vaginal practices may be appropriate for the clinician to follow-up on with the participant.  </a:t>
            </a:r>
            <a:endParaRPr lang="en-US" dirty="0" smtClean="0"/>
          </a:p>
          <a:p>
            <a:r>
              <a:rPr lang="en-US" dirty="0" smtClean="0"/>
              <a:t>If </a:t>
            </a:r>
            <a:r>
              <a:rPr lang="en-US" dirty="0"/>
              <a:t>previous education and counseling about vaginal practices has been provided, additional counseling should build off of earlier conversations with the participant.  </a:t>
            </a:r>
            <a:endParaRPr lang="en-US" dirty="0" smtClean="0"/>
          </a:p>
          <a:p>
            <a:r>
              <a:rPr lang="en-US" dirty="0" smtClean="0"/>
              <a:t>As </a:t>
            </a:r>
            <a:r>
              <a:rPr lang="en-US" dirty="0"/>
              <a:t>with other types of counseling in HOPE, this should be done in a non-judgmental, client-centered way.</a:t>
            </a:r>
          </a:p>
        </p:txBody>
      </p:sp>
    </p:spTree>
    <p:extLst>
      <p:ext uri="{BB962C8B-B14F-4D97-AF65-F5344CB8AC3E}">
        <p14:creationId xmlns:p14="http://schemas.microsoft.com/office/powerpoint/2010/main" val="3764977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40074"/>
                </a:solidFill>
              </a:rPr>
              <a:t>Social Influences Assessment</a:t>
            </a:r>
          </a:p>
        </p:txBody>
      </p:sp>
      <p:sp>
        <p:nvSpPr>
          <p:cNvPr id="3" name="Content Placeholder 2"/>
          <p:cNvSpPr>
            <a:spLocks noGrp="1"/>
          </p:cNvSpPr>
          <p:nvPr>
            <p:ph sz="half" idx="1"/>
          </p:nvPr>
        </p:nvSpPr>
        <p:spPr/>
        <p:txBody>
          <a:bodyPr/>
          <a:lstStyle/>
          <a:p>
            <a:pPr marL="57150" indent="0">
              <a:buNone/>
            </a:pPr>
            <a:r>
              <a:rPr lang="en-US" sz="3200" b="1" dirty="0" smtClean="0"/>
              <a:t>Purpose</a:t>
            </a:r>
            <a:r>
              <a:rPr lang="en-US" sz="3200" dirty="0" smtClean="0"/>
              <a:t>: Identify people in participant’s life who may have influenced study participation and/or use of the study ring</a:t>
            </a:r>
            <a:endParaRPr lang="en-US" sz="3200" dirty="0"/>
          </a:p>
        </p:txBody>
      </p:sp>
      <p:sp>
        <p:nvSpPr>
          <p:cNvPr id="4" name="Content Placeholder 3"/>
          <p:cNvSpPr>
            <a:spLocks noGrp="1"/>
          </p:cNvSpPr>
          <p:nvPr>
            <p:ph sz="half" idx="2"/>
          </p:nvPr>
        </p:nvSpPr>
        <p:spPr/>
        <p:txBody>
          <a:bodyPr/>
          <a:lstStyle/>
          <a:p>
            <a:r>
              <a:rPr lang="en-US" dirty="0" smtClean="0"/>
              <a:t>No changes from ASPIRE</a:t>
            </a:r>
            <a:endParaRPr lang="en-US" dirty="0"/>
          </a:p>
        </p:txBody>
      </p:sp>
      <p:pic>
        <p:nvPicPr>
          <p:cNvPr id="5" name="Picture 4"/>
          <p:cNvPicPr>
            <a:picLocks noChangeAspect="1"/>
          </p:cNvPicPr>
          <p:nvPr/>
        </p:nvPicPr>
        <p:blipFill>
          <a:blip r:embed="rId2"/>
          <a:stretch>
            <a:fillRect/>
          </a:stretch>
        </p:blipFill>
        <p:spPr>
          <a:xfrm>
            <a:off x="6512189" y="2169281"/>
            <a:ext cx="4755621" cy="4688719"/>
          </a:xfrm>
          <a:prstGeom prst="rect">
            <a:avLst/>
          </a:prstGeom>
        </p:spPr>
      </p:pic>
    </p:spTree>
    <p:extLst>
      <p:ext uri="{BB962C8B-B14F-4D97-AF65-F5344CB8AC3E}">
        <p14:creationId xmlns:p14="http://schemas.microsoft.com/office/powerpoint/2010/main" val="631110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NEW</a:t>
            </a:r>
            <a:r>
              <a:rPr lang="en-US" dirty="0" smtClean="0">
                <a:solidFill>
                  <a:srgbClr val="740074"/>
                </a:solidFill>
              </a:rPr>
              <a:t> Social Benefit Log</a:t>
            </a:r>
            <a:endParaRPr lang="en-US" dirty="0">
              <a:solidFill>
                <a:srgbClr val="740074"/>
              </a:solidFill>
            </a:endParaRPr>
          </a:p>
        </p:txBody>
      </p:sp>
      <p:sp>
        <p:nvSpPr>
          <p:cNvPr id="3" name="Content Placeholder 2"/>
          <p:cNvSpPr>
            <a:spLocks noGrp="1"/>
          </p:cNvSpPr>
          <p:nvPr>
            <p:ph idx="1"/>
          </p:nvPr>
        </p:nvSpPr>
        <p:spPr/>
        <p:txBody>
          <a:bodyPr/>
          <a:lstStyle/>
          <a:p>
            <a:pPr marL="0" indent="0">
              <a:buNone/>
            </a:pPr>
            <a:r>
              <a:rPr lang="en-US" b="1" dirty="0" smtClean="0"/>
              <a:t>Purpose</a:t>
            </a:r>
            <a:r>
              <a:rPr lang="en-US" dirty="0" smtClean="0"/>
              <a:t>: Capture any positive </a:t>
            </a:r>
            <a:r>
              <a:rPr lang="en-US" dirty="0"/>
              <a:t>change, event, or experience in her life related to her study </a:t>
            </a:r>
            <a:r>
              <a:rPr lang="en-US" dirty="0" smtClean="0"/>
              <a:t>participation or ring use. </a:t>
            </a:r>
          </a:p>
          <a:p>
            <a:pPr marL="0" indent="0">
              <a:buNone/>
            </a:pPr>
            <a:endParaRPr lang="en-US" dirty="0"/>
          </a:p>
          <a:p>
            <a:r>
              <a:rPr lang="en-US" dirty="0" smtClean="0"/>
              <a:t>Similar </a:t>
            </a:r>
            <a:r>
              <a:rPr lang="en-US" dirty="0"/>
              <a:t>to the Social Impact </a:t>
            </a:r>
            <a:r>
              <a:rPr lang="en-US" dirty="0" smtClean="0"/>
              <a:t>Log</a:t>
            </a:r>
          </a:p>
          <a:p>
            <a:pPr lvl="1"/>
            <a:r>
              <a:rPr lang="en-US" dirty="0" smtClean="0"/>
              <a:t>captures </a:t>
            </a:r>
            <a:r>
              <a:rPr lang="en-US" u="sng" dirty="0"/>
              <a:t>positive</a:t>
            </a:r>
            <a:r>
              <a:rPr lang="en-US" dirty="0"/>
              <a:t> events due to study participation rather than </a:t>
            </a:r>
            <a:r>
              <a:rPr lang="en-US" u="sng" dirty="0"/>
              <a:t>negative</a:t>
            </a:r>
            <a:r>
              <a:rPr lang="en-US" dirty="0"/>
              <a:t> </a:t>
            </a:r>
            <a:r>
              <a:rPr lang="en-US" dirty="0" smtClean="0"/>
              <a:t>events</a:t>
            </a:r>
          </a:p>
          <a:p>
            <a:endParaRPr lang="en-US" dirty="0"/>
          </a:p>
        </p:txBody>
      </p:sp>
    </p:spTree>
    <p:extLst>
      <p:ext uri="{BB962C8B-B14F-4D97-AF65-F5344CB8AC3E}">
        <p14:creationId xmlns:p14="http://schemas.microsoft.com/office/powerpoint/2010/main" val="1636099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NEW</a:t>
            </a:r>
            <a:r>
              <a:rPr lang="en-US" dirty="0"/>
              <a:t> </a:t>
            </a:r>
            <a:r>
              <a:rPr lang="en-US" dirty="0">
                <a:solidFill>
                  <a:srgbClr val="740074"/>
                </a:solidFill>
              </a:rPr>
              <a:t>Social Benefit Log</a:t>
            </a:r>
          </a:p>
        </p:txBody>
      </p:sp>
      <p:sp>
        <p:nvSpPr>
          <p:cNvPr id="4" name="Content Placeholder 3"/>
          <p:cNvSpPr>
            <a:spLocks noGrp="1"/>
          </p:cNvSpPr>
          <p:nvPr>
            <p:ph sz="half" idx="1"/>
          </p:nvPr>
        </p:nvSpPr>
        <p:spPr/>
        <p:txBody>
          <a:bodyPr/>
          <a:lstStyle/>
          <a:p>
            <a:r>
              <a:rPr lang="en-US" dirty="0"/>
              <a:t>Probed for quarterly with item # 18 on Follow-Up Behavior Assessment</a:t>
            </a:r>
          </a:p>
          <a:p>
            <a:r>
              <a:rPr lang="en-US" dirty="0"/>
              <a:t>Study staff should fill out </a:t>
            </a:r>
            <a:r>
              <a:rPr lang="en-US" b="1" dirty="0"/>
              <a:t>one form for all social benefits </a:t>
            </a:r>
            <a:r>
              <a:rPr lang="en-US" dirty="0"/>
              <a:t>experienced during the 3 months since last study </a:t>
            </a:r>
            <a:r>
              <a:rPr lang="en-US" dirty="0" smtClean="0"/>
              <a:t>visit</a:t>
            </a:r>
          </a:p>
          <a:p>
            <a:r>
              <a:rPr lang="en-US" dirty="0" smtClean="0"/>
              <a:t>Capture u</a:t>
            </a:r>
            <a:r>
              <a:rPr lang="en-US" b="1" dirty="0" smtClean="0"/>
              <a:t>p to 3 additional people</a:t>
            </a:r>
            <a:r>
              <a:rPr lang="en-US" dirty="0" smtClean="0"/>
              <a:t> per event who benefited from the event besides the participant</a:t>
            </a:r>
            <a:endParaRPr lang="en-US" dirty="0"/>
          </a:p>
          <a:p>
            <a:endParaRPr lang="en-US" dirty="0"/>
          </a:p>
        </p:txBody>
      </p:sp>
      <p:pic>
        <p:nvPicPr>
          <p:cNvPr id="6" name="Content Placeholder 5"/>
          <p:cNvPicPr>
            <a:picLocks noGrp="1" noChangeAspect="1"/>
          </p:cNvPicPr>
          <p:nvPr>
            <p:ph sz="half" idx="2"/>
          </p:nvPr>
        </p:nvPicPr>
        <p:blipFill>
          <a:blip r:embed="rId2"/>
          <a:stretch>
            <a:fillRect/>
          </a:stretch>
        </p:blipFill>
        <p:spPr>
          <a:xfrm>
            <a:off x="7166505" y="1600201"/>
            <a:ext cx="4415895" cy="5234738"/>
          </a:xfrm>
          <a:prstGeom prst="rect">
            <a:avLst/>
          </a:prstGeom>
        </p:spPr>
      </p:pic>
    </p:spTree>
    <p:extLst>
      <p:ext uri="{BB962C8B-B14F-4D97-AF65-F5344CB8AC3E}">
        <p14:creationId xmlns:p14="http://schemas.microsoft.com/office/powerpoint/2010/main" val="3355734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40074"/>
                </a:solidFill>
              </a:rPr>
              <a:t>Study Exit Assessment</a:t>
            </a:r>
          </a:p>
        </p:txBody>
      </p:sp>
      <p:sp>
        <p:nvSpPr>
          <p:cNvPr id="3" name="Content Placeholder 2"/>
          <p:cNvSpPr>
            <a:spLocks noGrp="1"/>
          </p:cNvSpPr>
          <p:nvPr>
            <p:ph idx="1"/>
          </p:nvPr>
        </p:nvSpPr>
        <p:spPr/>
        <p:txBody>
          <a:bodyPr/>
          <a:lstStyle/>
          <a:p>
            <a:pPr marL="0" indent="0">
              <a:buNone/>
            </a:pPr>
            <a:r>
              <a:rPr lang="en-US" dirty="0" smtClean="0"/>
              <a:t>DOMAINS covered:</a:t>
            </a:r>
          </a:p>
          <a:p>
            <a:r>
              <a:rPr lang="en-US" dirty="0" smtClean="0"/>
              <a:t>Study activity participation</a:t>
            </a:r>
          </a:p>
          <a:p>
            <a:r>
              <a:rPr lang="en-US" dirty="0" smtClean="0"/>
              <a:t>Partner study activity participation</a:t>
            </a:r>
          </a:p>
          <a:p>
            <a:r>
              <a:rPr lang="en-US" dirty="0" smtClean="0"/>
              <a:t>Familiarity with other participants</a:t>
            </a:r>
          </a:p>
          <a:p>
            <a:r>
              <a:rPr lang="en-US" dirty="0" smtClean="0"/>
              <a:t>Sexual behavior and condom use</a:t>
            </a:r>
          </a:p>
          <a:p>
            <a:r>
              <a:rPr lang="en-US" dirty="0" smtClean="0"/>
              <a:t>Dislikes about study</a:t>
            </a:r>
          </a:p>
          <a:p>
            <a:r>
              <a:rPr lang="en-US" dirty="0" smtClean="0">
                <a:solidFill>
                  <a:srgbClr val="00B0F0"/>
                </a:solidFill>
              </a:rPr>
              <a:t>Ring used by someone else</a:t>
            </a:r>
          </a:p>
          <a:p>
            <a:r>
              <a:rPr lang="en-US" dirty="0" smtClean="0">
                <a:solidFill>
                  <a:srgbClr val="00B0F0"/>
                </a:solidFill>
              </a:rPr>
              <a:t>Future ring use interest</a:t>
            </a:r>
          </a:p>
        </p:txBody>
      </p:sp>
    </p:spTree>
    <p:extLst>
      <p:ext uri="{BB962C8B-B14F-4D97-AF65-F5344CB8AC3E}">
        <p14:creationId xmlns:p14="http://schemas.microsoft.com/office/powerpoint/2010/main" val="3653953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B0F0"/>
                </a:solidFill>
              </a:rPr>
              <a:t>NEW</a:t>
            </a:r>
            <a:r>
              <a:rPr lang="en-US" dirty="0" smtClean="0">
                <a:solidFill>
                  <a:srgbClr val="740074"/>
                </a:solidFill>
              </a:rPr>
              <a:t> Study </a:t>
            </a:r>
            <a:r>
              <a:rPr lang="en-US" dirty="0">
                <a:solidFill>
                  <a:srgbClr val="740074"/>
                </a:solidFill>
              </a:rPr>
              <a:t>Exit </a:t>
            </a:r>
            <a:r>
              <a:rPr lang="en-US" dirty="0" smtClean="0">
                <a:solidFill>
                  <a:srgbClr val="740074"/>
                </a:solidFill>
              </a:rPr>
              <a:t>Assessment Questions</a:t>
            </a:r>
            <a:endParaRPr lang="en-US" dirty="0"/>
          </a:p>
        </p:txBody>
      </p:sp>
      <p:sp>
        <p:nvSpPr>
          <p:cNvPr id="5" name="Content Placeholder 4"/>
          <p:cNvSpPr>
            <a:spLocks noGrp="1"/>
          </p:cNvSpPr>
          <p:nvPr>
            <p:ph sz="half" idx="1"/>
          </p:nvPr>
        </p:nvSpPr>
        <p:spPr/>
        <p:txBody>
          <a:bodyPr/>
          <a:lstStyle/>
          <a:p>
            <a:pPr marL="0" indent="0">
              <a:buNone/>
            </a:pPr>
            <a:endParaRPr lang="en-US" dirty="0" smtClean="0">
              <a:solidFill>
                <a:srgbClr val="00B0F0"/>
              </a:solidFill>
            </a:endParaRPr>
          </a:p>
          <a:p>
            <a:r>
              <a:rPr lang="en-US" dirty="0" smtClean="0">
                <a:solidFill>
                  <a:srgbClr val="00B0F0"/>
                </a:solidFill>
              </a:rPr>
              <a:t>Ring </a:t>
            </a:r>
            <a:r>
              <a:rPr lang="en-US" dirty="0">
                <a:solidFill>
                  <a:srgbClr val="00B0F0"/>
                </a:solidFill>
              </a:rPr>
              <a:t>used by someone </a:t>
            </a:r>
            <a:r>
              <a:rPr lang="en-US" dirty="0" smtClean="0">
                <a:solidFill>
                  <a:srgbClr val="00B0F0"/>
                </a:solidFill>
              </a:rPr>
              <a:t>else</a:t>
            </a:r>
          </a:p>
          <a:p>
            <a:pPr lvl="1"/>
            <a:r>
              <a:rPr lang="en-US" dirty="0" smtClean="0"/>
              <a:t>Gain insight into ring sharing or rings being stolen by others</a:t>
            </a:r>
          </a:p>
          <a:p>
            <a:pPr lvl="1"/>
            <a:r>
              <a:rPr lang="en-US" dirty="0" smtClean="0"/>
              <a:t>Inform on others’ interest in the ring</a:t>
            </a:r>
          </a:p>
          <a:p>
            <a:r>
              <a:rPr lang="en-US" dirty="0" smtClean="0">
                <a:solidFill>
                  <a:srgbClr val="00B0F0"/>
                </a:solidFill>
              </a:rPr>
              <a:t>Future ring use interest</a:t>
            </a:r>
          </a:p>
          <a:p>
            <a:pPr lvl="1"/>
            <a:r>
              <a:rPr lang="en-US" dirty="0" smtClean="0"/>
              <a:t>Insight into acceptability of the ring and interest in the ring if available in the future</a:t>
            </a:r>
            <a:endParaRPr lang="en-US" dirty="0"/>
          </a:p>
        </p:txBody>
      </p:sp>
      <p:graphicFrame>
        <p:nvGraphicFramePr>
          <p:cNvPr id="7" name="Content Placeholder 5"/>
          <p:cNvGraphicFramePr>
            <a:graphicFrameLocks/>
          </p:cNvGraphicFramePr>
          <p:nvPr>
            <p:extLst>
              <p:ext uri="{D42A27DB-BD31-4B8C-83A1-F6EECF244321}">
                <p14:modId xmlns:p14="http://schemas.microsoft.com/office/powerpoint/2010/main" val="2992194170"/>
              </p:ext>
            </p:extLst>
          </p:nvPr>
        </p:nvGraphicFramePr>
        <p:xfrm>
          <a:off x="6096000" y="1963433"/>
          <a:ext cx="5816600" cy="1223743"/>
        </p:xfrm>
        <a:graphic>
          <a:graphicData uri="http://schemas.openxmlformats.org/drawingml/2006/table">
            <a:tbl>
              <a:tblPr firstRow="1" firstCol="1" bandRow="1"/>
              <a:tblGrid>
                <a:gridCol w="579388">
                  <a:extLst>
                    <a:ext uri="{9D8B030D-6E8A-4147-A177-3AD203B41FA5}">
                      <a16:colId xmlns:a16="http://schemas.microsoft.com/office/drawing/2014/main" xmlns="" val="20000"/>
                    </a:ext>
                  </a:extLst>
                </a:gridCol>
                <a:gridCol w="4043412">
                  <a:extLst>
                    <a:ext uri="{9D8B030D-6E8A-4147-A177-3AD203B41FA5}">
                      <a16:colId xmlns:a16="http://schemas.microsoft.com/office/drawing/2014/main" xmlns="" val="20001"/>
                    </a:ext>
                  </a:extLst>
                </a:gridCol>
                <a:gridCol w="1193800">
                  <a:extLst>
                    <a:ext uri="{9D8B030D-6E8A-4147-A177-3AD203B41FA5}">
                      <a16:colId xmlns:a16="http://schemas.microsoft.com/office/drawing/2014/main" xmlns="" val="20002"/>
                    </a:ext>
                  </a:extLst>
                </a:gridCol>
              </a:tblGrid>
              <a:tr h="592807">
                <a:tc>
                  <a:txBody>
                    <a:bodyPr/>
                    <a:lstStyle/>
                    <a:p>
                      <a:pPr marL="0" marR="0">
                        <a:lnSpc>
                          <a:spcPct val="115000"/>
                        </a:lnSpc>
                        <a:spcBef>
                          <a:spcPts val="0"/>
                        </a:spcBef>
                        <a:spcAft>
                          <a:spcPts val="0"/>
                        </a:spcAft>
                      </a:pPr>
                      <a:r>
                        <a:rPr lang="en-US" sz="1200" dirty="0" smtClean="0">
                          <a:effectLst/>
                          <a:latin typeface="Calibri" panose="020F0502020204030204" pitchFamily="34" charset="0"/>
                          <a:ea typeface="Calibri" panose="020F0502020204030204" pitchFamily="34" charset="0"/>
                          <a:cs typeface="Arial" panose="020B0604020202020204" pitchFamily="34" charset="0"/>
                        </a:rPr>
                        <a:t>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effectLst/>
                          <a:latin typeface="Calibri" panose="020F0502020204030204" pitchFamily="34" charset="0"/>
                          <a:ea typeface="Calibri" panose="020F0502020204030204" pitchFamily="34" charset="0"/>
                          <a:cs typeface="Arial" panose="020B0604020202020204" pitchFamily="34" charset="0"/>
                        </a:rPr>
                        <a:t>Were any of the rings</a:t>
                      </a:r>
                      <a:r>
                        <a:rPr lang="en-US" sz="1200" baseline="0" dirty="0" smtClean="0">
                          <a:effectLst/>
                          <a:latin typeface="Calibri" panose="020F0502020204030204" pitchFamily="34" charset="0"/>
                          <a:ea typeface="Calibri" panose="020F0502020204030204" pitchFamily="34" charset="0"/>
                          <a:cs typeface="Arial" panose="020B0604020202020204" pitchFamily="34" charset="0"/>
                        </a:rPr>
                        <a:t> dispensed to you ever used by someone else?</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275590" algn="l"/>
                        </a:tabLst>
                      </a:pPr>
                      <a:r>
                        <a:rPr lang="en-US" sz="1200" baseline="-25000" dirty="0">
                          <a:effectLst/>
                          <a:latin typeface="Calibri" panose="020F0502020204030204" pitchFamily="34" charset="0"/>
                          <a:ea typeface="Batang" panose="02030600000101010101" pitchFamily="18" charset="-127"/>
                          <a:cs typeface="Times New Roman" panose="02020603050405020304" pitchFamily="18" charset="0"/>
                        </a:rPr>
                        <a:t>1</a:t>
                      </a:r>
                      <a:r>
                        <a:rPr lang="en-US" sz="1200" dirty="0">
                          <a:effectLst/>
                          <a:latin typeface="Calibri" panose="020F0502020204030204" pitchFamily="34" charset="0"/>
                          <a:ea typeface="Batang" panose="02030600000101010101" pitchFamily="18" charset="-127"/>
                          <a:cs typeface="Times New Roman" panose="02020603050405020304" pitchFamily="18" charset="0"/>
                        </a:rPr>
                        <a:t> Yes         </a:t>
                      </a:r>
                      <a:r>
                        <a:rPr lang="en-US" sz="1200" baseline="-25000" dirty="0">
                          <a:effectLst/>
                          <a:latin typeface="Calibri" panose="020F0502020204030204" pitchFamily="34" charset="0"/>
                          <a:ea typeface="Batang" panose="02030600000101010101" pitchFamily="18" charset="-127"/>
                          <a:cs typeface="Times New Roman" panose="02020603050405020304" pitchFamily="18" charset="0"/>
                        </a:rPr>
                        <a:t>2</a:t>
                      </a:r>
                      <a:r>
                        <a:rPr lang="en-US" sz="1200" dirty="0">
                          <a:effectLst/>
                          <a:latin typeface="Calibri" panose="020F0502020204030204" pitchFamily="34" charset="0"/>
                          <a:ea typeface="Batang" panose="02030600000101010101" pitchFamily="18" charset="-127"/>
                          <a:cs typeface="Times New Roman" panose="02020603050405020304" pitchFamily="18" charset="0"/>
                        </a:rPr>
                        <a:t> </a:t>
                      </a:r>
                      <a:r>
                        <a:rPr lang="en-US" sz="1200" dirty="0" smtClean="0">
                          <a:effectLst/>
                          <a:latin typeface="Calibri" panose="020F0502020204030204" pitchFamily="34" charset="0"/>
                          <a:ea typeface="Batang" panose="02030600000101010101" pitchFamily="18" charset="-127"/>
                          <a:cs typeface="Times New Roman" panose="02020603050405020304" pitchFamily="18" charset="0"/>
                        </a:rPr>
                        <a:t>No </a:t>
                      </a:r>
                    </a:p>
                    <a:p>
                      <a:pPr marL="0" marR="0">
                        <a:spcBef>
                          <a:spcPts val="300"/>
                        </a:spcBef>
                        <a:spcAft>
                          <a:spcPts val="300"/>
                        </a:spcAft>
                        <a:tabLst>
                          <a:tab pos="275590" algn="l"/>
                        </a:tabLst>
                      </a:pPr>
                      <a:r>
                        <a:rPr lang="en-US" sz="1200" baseline="-25000" dirty="0" smtClean="0">
                          <a:effectLst/>
                          <a:latin typeface="Calibri" panose="020F0502020204030204" pitchFamily="34" charset="0"/>
                          <a:ea typeface="Batang" panose="02030600000101010101" pitchFamily="18" charset="-127"/>
                          <a:cs typeface="Times New Roman" panose="02020603050405020304" pitchFamily="18" charset="0"/>
                        </a:rPr>
                        <a:t>3</a:t>
                      </a:r>
                      <a:r>
                        <a:rPr lang="en-US" sz="1200" dirty="0" smtClean="0">
                          <a:effectLst/>
                          <a:latin typeface="Calibri" panose="020F0502020204030204" pitchFamily="34" charset="0"/>
                          <a:ea typeface="Batang" panose="02030600000101010101" pitchFamily="18" charset="-127"/>
                          <a:cs typeface="Times New Roman" panose="02020603050405020304" pitchFamily="18" charset="0"/>
                        </a:rPr>
                        <a:t> Not Applicable</a:t>
                      </a:r>
                      <a:endParaRPr lang="en-US" sz="1200" dirty="0">
                        <a:effectLst/>
                        <a:latin typeface="Calibri" panose="020F0502020204030204" pitchFamily="34" charset="0"/>
                        <a:ea typeface="Batang" panose="02030600000101010101" pitchFamily="18" charset="-127"/>
                        <a:cs typeface="Times New Roman" panose="02020603050405020304" pitchFamily="18" charset="0"/>
                      </a:endParaRPr>
                    </a:p>
                  </a:txBody>
                  <a:tcPr marL="63103" marR="63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525163">
                <a:tc>
                  <a:txBody>
                    <a:bodyPr/>
                    <a:lstStyle/>
                    <a:p>
                      <a:pPr marL="0" marR="0">
                        <a:lnSpc>
                          <a:spcPct val="115000"/>
                        </a:lnSpc>
                        <a:spcBef>
                          <a:spcPts val="0"/>
                        </a:spcBef>
                        <a:spcAft>
                          <a:spcPts val="0"/>
                        </a:spcAft>
                      </a:pPr>
                      <a:r>
                        <a:rPr lang="en-US" sz="1200" dirty="0" smtClean="0">
                          <a:effectLst/>
                          <a:latin typeface="Calibri" panose="020F0502020204030204" pitchFamily="34" charset="0"/>
                          <a:ea typeface="Calibri" panose="020F0502020204030204" pitchFamily="34" charset="0"/>
                          <a:cs typeface="Arial" panose="020B0604020202020204" pitchFamily="34" charset="0"/>
                        </a:rPr>
                        <a:t>9</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effectLst/>
                          <a:latin typeface="Calibri" panose="020F0502020204030204" pitchFamily="34" charset="0"/>
                          <a:ea typeface="Calibri" panose="020F0502020204030204" pitchFamily="34" charset="0"/>
                          <a:cs typeface="Arial" panose="020B0604020202020204" pitchFamily="34" charset="0"/>
                        </a:rPr>
                        <a:t>In the future, if a vaginal ring similar to the one you</a:t>
                      </a:r>
                      <a:r>
                        <a:rPr lang="en-US" sz="1200" baseline="0" dirty="0" smtClean="0">
                          <a:effectLst/>
                          <a:latin typeface="Calibri" panose="020F0502020204030204" pitchFamily="34" charset="0"/>
                          <a:ea typeface="Calibri" panose="020F0502020204030204" pitchFamily="34" charset="0"/>
                          <a:cs typeface="Arial" panose="020B0604020202020204" pitchFamily="34" charset="0"/>
                        </a:rPr>
                        <a:t> used in this study becomes widely available for HIV prevention, would you be interested in using it for HIV prevention?</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3103" marR="63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275590" algn="l"/>
                        </a:tabLst>
                      </a:pPr>
                      <a:r>
                        <a:rPr lang="en-US" sz="1200" baseline="-25000" dirty="0">
                          <a:effectLst/>
                          <a:latin typeface="Calibri" panose="020F0502020204030204" pitchFamily="34" charset="0"/>
                          <a:ea typeface="Batang" panose="02030600000101010101" pitchFamily="18" charset="-127"/>
                          <a:cs typeface="Times New Roman" panose="02020603050405020304" pitchFamily="18" charset="0"/>
                        </a:rPr>
                        <a:t>1</a:t>
                      </a:r>
                      <a:r>
                        <a:rPr lang="en-US" sz="1200" dirty="0">
                          <a:effectLst/>
                          <a:latin typeface="Calibri" panose="020F0502020204030204" pitchFamily="34" charset="0"/>
                          <a:ea typeface="Batang" panose="02030600000101010101" pitchFamily="18" charset="-127"/>
                          <a:cs typeface="Times New Roman" panose="02020603050405020304" pitchFamily="18" charset="0"/>
                        </a:rPr>
                        <a:t> Yes         </a:t>
                      </a:r>
                      <a:r>
                        <a:rPr lang="en-US" sz="1200" baseline="-25000" dirty="0">
                          <a:effectLst/>
                          <a:latin typeface="Calibri" panose="020F0502020204030204" pitchFamily="34" charset="0"/>
                          <a:ea typeface="Batang" panose="02030600000101010101" pitchFamily="18" charset="-127"/>
                          <a:cs typeface="Times New Roman" panose="02020603050405020304" pitchFamily="18" charset="0"/>
                        </a:rPr>
                        <a:t>2</a:t>
                      </a:r>
                      <a:r>
                        <a:rPr lang="en-US" sz="1200" dirty="0">
                          <a:effectLst/>
                          <a:latin typeface="Calibri" panose="020F0502020204030204" pitchFamily="34" charset="0"/>
                          <a:ea typeface="Batang" panose="02030600000101010101" pitchFamily="18" charset="-127"/>
                          <a:cs typeface="Times New Roman" panose="02020603050405020304" pitchFamily="18" charset="0"/>
                        </a:rPr>
                        <a:t> </a:t>
                      </a:r>
                      <a:r>
                        <a:rPr lang="en-US" sz="1200" dirty="0" smtClean="0">
                          <a:effectLst/>
                          <a:latin typeface="Calibri" panose="020F0502020204030204" pitchFamily="34" charset="0"/>
                          <a:ea typeface="Batang" panose="02030600000101010101" pitchFamily="18" charset="-127"/>
                          <a:cs typeface="Times New Roman" panose="02020603050405020304" pitchFamily="18" charset="0"/>
                        </a:rPr>
                        <a:t>No</a:t>
                      </a:r>
                    </a:p>
                    <a:p>
                      <a:pPr marL="0" marR="0" lvl="0" indent="0" algn="l" defTabSz="914400" rtl="0" eaLnBrk="1" fontAlgn="auto" latinLnBrk="0" hangingPunct="1">
                        <a:lnSpc>
                          <a:spcPct val="100000"/>
                        </a:lnSpc>
                        <a:spcBef>
                          <a:spcPts val="300"/>
                        </a:spcBef>
                        <a:spcAft>
                          <a:spcPts val="300"/>
                        </a:spcAft>
                        <a:buClrTx/>
                        <a:buSzTx/>
                        <a:buFontTx/>
                        <a:buNone/>
                        <a:tabLst>
                          <a:tab pos="275590" algn="l"/>
                        </a:tabLst>
                        <a:defRPr/>
                      </a:pPr>
                      <a:r>
                        <a:rPr lang="en-US" sz="1200" baseline="-25000" dirty="0" smtClean="0">
                          <a:effectLst/>
                          <a:latin typeface="Calibri" panose="020F0502020204030204" pitchFamily="34" charset="0"/>
                          <a:ea typeface="Batang" panose="02030600000101010101" pitchFamily="18" charset="-127"/>
                          <a:cs typeface="Times New Roman" panose="02020603050405020304" pitchFamily="18" charset="0"/>
                        </a:rPr>
                        <a:t>3</a:t>
                      </a:r>
                      <a:r>
                        <a:rPr lang="en-US" sz="1200" dirty="0" smtClean="0">
                          <a:effectLst/>
                          <a:latin typeface="Calibri" panose="020F0502020204030204" pitchFamily="34" charset="0"/>
                          <a:ea typeface="Batang" panose="02030600000101010101" pitchFamily="18" charset="-127"/>
                          <a:cs typeface="Times New Roman" panose="02020603050405020304" pitchFamily="18" charset="0"/>
                        </a:rPr>
                        <a:t> Maybe</a:t>
                      </a:r>
                    </a:p>
                  </a:txBody>
                  <a:tcPr marL="63103" marR="631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296636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Discrepancies Reminder</a:t>
            </a:r>
            <a:endParaRPr lang="en-US" dirty="0"/>
          </a:p>
        </p:txBody>
      </p:sp>
      <p:sp>
        <p:nvSpPr>
          <p:cNvPr id="3" name="Content Placeholder 2"/>
          <p:cNvSpPr>
            <a:spLocks noGrp="1"/>
          </p:cNvSpPr>
          <p:nvPr>
            <p:ph idx="1"/>
          </p:nvPr>
        </p:nvSpPr>
        <p:spPr>
          <a:xfrm>
            <a:off x="609600" y="1792705"/>
            <a:ext cx="10972800" cy="4785232"/>
          </a:xfrm>
        </p:spPr>
        <p:txBody>
          <a:bodyPr/>
          <a:lstStyle/>
          <a:p>
            <a:pPr marL="0" indent="0">
              <a:buNone/>
            </a:pPr>
            <a:endParaRPr lang="en-US" dirty="0" smtClean="0"/>
          </a:p>
          <a:p>
            <a:r>
              <a:rPr lang="en-US" dirty="0" smtClean="0"/>
              <a:t>Discrepancies </a:t>
            </a:r>
            <a:r>
              <a:rPr lang="en-US" dirty="0"/>
              <a:t>may arise between what a participant </a:t>
            </a:r>
            <a:r>
              <a:rPr lang="en-US" dirty="0" smtClean="0"/>
              <a:t>reports </a:t>
            </a:r>
            <a:r>
              <a:rPr lang="en-US" dirty="0"/>
              <a:t>on </a:t>
            </a:r>
            <a:r>
              <a:rPr lang="en-US" dirty="0" smtClean="0">
                <a:solidFill>
                  <a:srgbClr val="7030A0"/>
                </a:solidFill>
              </a:rPr>
              <a:t>CRFs</a:t>
            </a:r>
            <a:r>
              <a:rPr lang="en-US" dirty="0" smtClean="0"/>
              <a:t>, what she says in </a:t>
            </a:r>
            <a:r>
              <a:rPr lang="en-US" dirty="0">
                <a:solidFill>
                  <a:srgbClr val="7030A0"/>
                </a:solidFill>
              </a:rPr>
              <a:t>counseling </a:t>
            </a:r>
            <a:r>
              <a:rPr lang="en-US" dirty="0" smtClean="0">
                <a:solidFill>
                  <a:srgbClr val="7030A0"/>
                </a:solidFill>
              </a:rPr>
              <a:t>sessions </a:t>
            </a:r>
            <a:r>
              <a:rPr lang="en-US" dirty="0" smtClean="0"/>
              <a:t>and what she </a:t>
            </a:r>
            <a:r>
              <a:rPr lang="en-US" dirty="0"/>
              <a:t>says in her </a:t>
            </a:r>
            <a:r>
              <a:rPr lang="en-US" dirty="0">
                <a:solidFill>
                  <a:srgbClr val="7030A0"/>
                </a:solidFill>
              </a:rPr>
              <a:t>qualitative interview </a:t>
            </a:r>
            <a:r>
              <a:rPr lang="en-US" dirty="0"/>
              <a:t>(for qualitative sites</a:t>
            </a:r>
            <a:r>
              <a:rPr lang="en-US" dirty="0" smtClean="0"/>
              <a:t>)</a:t>
            </a:r>
          </a:p>
          <a:p>
            <a:endParaRPr lang="en-US" dirty="0"/>
          </a:p>
          <a:p>
            <a:r>
              <a:rPr lang="en-US" dirty="0" smtClean="0"/>
              <a:t>Discrepancies are NOT expected to be </a:t>
            </a:r>
            <a:r>
              <a:rPr lang="en-US" dirty="0"/>
              <a:t>reconciled</a:t>
            </a:r>
          </a:p>
        </p:txBody>
      </p:sp>
    </p:spTree>
    <p:extLst>
      <p:ext uri="{BB962C8B-B14F-4D97-AF65-F5344CB8AC3E}">
        <p14:creationId xmlns:p14="http://schemas.microsoft.com/office/powerpoint/2010/main" val="1472050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pPr>
            <a:endParaRPr lang="en-US" dirty="0"/>
          </a:p>
          <a:p>
            <a:pPr lvl="0">
              <a:spcBef>
                <a:spcPts val="0"/>
              </a:spcBef>
              <a:spcAft>
                <a:spcPts val="0"/>
              </a:spcAft>
              <a:buFont typeface="Symbol" panose="05050102010706020507" pitchFamily="18" charset="2"/>
              <a:buChar char=""/>
            </a:pPr>
            <a:r>
              <a:rPr lang="en-US" dirty="0" smtClean="0"/>
              <a:t>Review </a:t>
            </a:r>
            <a:r>
              <a:rPr lang="en-US" dirty="0"/>
              <a:t>of </a:t>
            </a:r>
            <a:r>
              <a:rPr lang="en-US" dirty="0" smtClean="0"/>
              <a:t>follow-up forms, </a:t>
            </a:r>
            <a:r>
              <a:rPr lang="en-US" dirty="0"/>
              <a:t>highlighting guidance for new or unique </a:t>
            </a:r>
            <a:r>
              <a:rPr lang="en-US" dirty="0" smtClean="0"/>
              <a:t>questions from baseline forms and/or from ASPIRE</a:t>
            </a:r>
            <a:endParaRPr lang="en-US"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532752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Follow-Up Behavior </a:t>
            </a:r>
            <a:r>
              <a:rPr lang="en-US" dirty="0"/>
              <a:t>Assessment CRF</a:t>
            </a:r>
          </a:p>
        </p:txBody>
      </p:sp>
      <p:sp>
        <p:nvSpPr>
          <p:cNvPr id="3" name="Content Placeholder 2"/>
          <p:cNvSpPr>
            <a:spLocks noGrp="1"/>
          </p:cNvSpPr>
          <p:nvPr>
            <p:ph idx="1"/>
          </p:nvPr>
        </p:nvSpPr>
        <p:spPr>
          <a:xfrm>
            <a:off x="400050" y="1600200"/>
            <a:ext cx="11438382" cy="5257800"/>
          </a:xfrm>
        </p:spPr>
        <p:txBody>
          <a:bodyPr numCol="2"/>
          <a:lstStyle/>
          <a:p>
            <a:r>
              <a:rPr lang="en-US" dirty="0"/>
              <a:t>DOMAINS </a:t>
            </a:r>
            <a:r>
              <a:rPr lang="en-US" dirty="0" smtClean="0"/>
              <a:t>COVERED*</a:t>
            </a:r>
            <a:endParaRPr lang="en-US" dirty="0"/>
          </a:p>
          <a:p>
            <a:pPr lvl="1"/>
            <a:r>
              <a:rPr lang="en-US" dirty="0"/>
              <a:t>Information about primary sex </a:t>
            </a:r>
            <a:r>
              <a:rPr lang="en-US" dirty="0" smtClean="0"/>
              <a:t>partner:</a:t>
            </a:r>
          </a:p>
          <a:p>
            <a:pPr lvl="2"/>
            <a:r>
              <a:rPr lang="en-US" dirty="0" smtClean="0"/>
              <a:t>sex </a:t>
            </a:r>
            <a:r>
              <a:rPr lang="en-US" dirty="0"/>
              <a:t>with </a:t>
            </a:r>
            <a:r>
              <a:rPr lang="en-US" dirty="0" smtClean="0"/>
              <a:t>partner</a:t>
            </a:r>
          </a:p>
          <a:p>
            <a:pPr lvl="2"/>
            <a:r>
              <a:rPr lang="en-US" dirty="0" smtClean="0"/>
              <a:t>disclosure re </a:t>
            </a:r>
            <a:r>
              <a:rPr lang="en-US" dirty="0"/>
              <a:t>study and </a:t>
            </a:r>
            <a:r>
              <a:rPr lang="en-US" dirty="0" smtClean="0"/>
              <a:t>ring</a:t>
            </a:r>
          </a:p>
          <a:p>
            <a:pPr lvl="2"/>
            <a:r>
              <a:rPr lang="en-US" dirty="0" smtClean="0"/>
              <a:t>circumcision</a:t>
            </a:r>
            <a:r>
              <a:rPr lang="en-US" dirty="0"/>
              <a:t>, HIV status, </a:t>
            </a:r>
            <a:r>
              <a:rPr lang="en-US" dirty="0" smtClean="0"/>
              <a:t>ARVs</a:t>
            </a:r>
          </a:p>
          <a:p>
            <a:pPr lvl="2"/>
            <a:r>
              <a:rPr lang="en-US" dirty="0" smtClean="0"/>
              <a:t> </a:t>
            </a:r>
            <a:r>
              <a:rPr lang="en-US" dirty="0"/>
              <a:t>clinic </a:t>
            </a:r>
            <a:r>
              <a:rPr lang="en-US" dirty="0" smtClean="0"/>
              <a:t>involvement</a:t>
            </a:r>
            <a:endParaRPr lang="en-US" dirty="0"/>
          </a:p>
          <a:p>
            <a:pPr lvl="1"/>
            <a:r>
              <a:rPr lang="en-US" dirty="0"/>
              <a:t>Other sexual partners</a:t>
            </a:r>
          </a:p>
          <a:p>
            <a:pPr lvl="1"/>
            <a:r>
              <a:rPr lang="en-US" dirty="0">
                <a:solidFill>
                  <a:srgbClr val="00B0F0"/>
                </a:solidFill>
              </a:rPr>
              <a:t>Intimate partner </a:t>
            </a:r>
            <a:r>
              <a:rPr lang="en-US" dirty="0" smtClean="0">
                <a:solidFill>
                  <a:srgbClr val="00B0F0"/>
                </a:solidFill>
              </a:rPr>
              <a:t>violence**</a:t>
            </a:r>
            <a:endParaRPr lang="en-US" dirty="0">
              <a:solidFill>
                <a:srgbClr val="00B0F0"/>
              </a:solidFill>
            </a:endParaRPr>
          </a:p>
          <a:p>
            <a:pPr lvl="1"/>
            <a:r>
              <a:rPr lang="en-US" dirty="0"/>
              <a:t>Participant sexual </a:t>
            </a:r>
            <a:r>
              <a:rPr lang="en-US" dirty="0" smtClean="0"/>
              <a:t>behavior</a:t>
            </a:r>
          </a:p>
          <a:p>
            <a:pPr marL="457200" lvl="1" indent="0">
              <a:buNone/>
            </a:pPr>
            <a:endParaRPr lang="en-US" dirty="0"/>
          </a:p>
          <a:p>
            <a:pPr lvl="1"/>
            <a:r>
              <a:rPr lang="en-US" dirty="0" smtClean="0"/>
              <a:t>Condom use</a:t>
            </a:r>
          </a:p>
          <a:p>
            <a:pPr lvl="1"/>
            <a:r>
              <a:rPr lang="en-US" dirty="0" smtClean="0"/>
              <a:t>Condom use</a:t>
            </a:r>
          </a:p>
          <a:p>
            <a:pPr lvl="1"/>
            <a:r>
              <a:rPr lang="en-US" dirty="0" smtClean="0"/>
              <a:t>Vaginal </a:t>
            </a:r>
            <a:r>
              <a:rPr lang="en-US" dirty="0"/>
              <a:t>ring use</a:t>
            </a:r>
          </a:p>
          <a:p>
            <a:pPr lvl="1"/>
            <a:r>
              <a:rPr lang="en-US" dirty="0"/>
              <a:t>Acceptability of ring</a:t>
            </a:r>
          </a:p>
          <a:p>
            <a:pPr lvl="1"/>
            <a:r>
              <a:rPr lang="en-US" dirty="0">
                <a:solidFill>
                  <a:srgbClr val="00B0F0"/>
                </a:solidFill>
              </a:rPr>
              <a:t>Social benefit trigger</a:t>
            </a:r>
          </a:p>
          <a:p>
            <a:pPr lvl="1"/>
            <a:r>
              <a:rPr lang="en-US" dirty="0"/>
              <a:t>Social impact trigger</a:t>
            </a:r>
          </a:p>
          <a:p>
            <a:pPr lvl="1"/>
            <a:endParaRPr lang="en-US" dirty="0"/>
          </a:p>
          <a:p>
            <a:pPr marL="457200" lvl="1" indent="0">
              <a:buNone/>
            </a:pPr>
            <a:r>
              <a:rPr lang="en-US" dirty="0" smtClean="0"/>
              <a:t>*All questions asked of acceptors and non-acceptors unless specified with skip patterns</a:t>
            </a:r>
          </a:p>
          <a:p>
            <a:pPr marL="457200" lvl="1" indent="0">
              <a:buNone/>
            </a:pPr>
            <a:r>
              <a:rPr lang="en-US" dirty="0" smtClean="0">
                <a:solidFill>
                  <a:srgbClr val="00B0F0"/>
                </a:solidFill>
              </a:rPr>
              <a:t>** Blue= New Topics</a:t>
            </a:r>
            <a:endParaRPr lang="en-US" dirty="0">
              <a:solidFill>
                <a:srgbClr val="00B0F0"/>
              </a:solidFill>
            </a:endParaRPr>
          </a:p>
          <a:p>
            <a:pPr lvl="1"/>
            <a:endParaRPr lang="en-US" dirty="0"/>
          </a:p>
        </p:txBody>
      </p:sp>
    </p:spTree>
    <p:extLst>
      <p:ext uri="{BB962C8B-B14F-4D97-AF65-F5344CB8AC3E}">
        <p14:creationId xmlns:p14="http://schemas.microsoft.com/office/powerpoint/2010/main" val="3433687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Follow-Up Behavior Assessment </a:t>
            </a:r>
            <a:r>
              <a:rPr lang="en-US" dirty="0" smtClean="0"/>
              <a:t>CRF cont.</a:t>
            </a:r>
            <a:endParaRPr lang="en-US" dirty="0"/>
          </a:p>
        </p:txBody>
      </p:sp>
      <p:sp>
        <p:nvSpPr>
          <p:cNvPr id="3" name="Content Placeholder 2"/>
          <p:cNvSpPr>
            <a:spLocks noGrp="1"/>
          </p:cNvSpPr>
          <p:nvPr>
            <p:ph idx="1"/>
          </p:nvPr>
        </p:nvSpPr>
        <p:spPr>
          <a:xfrm>
            <a:off x="609600" y="1600200"/>
            <a:ext cx="10972800" cy="5257800"/>
          </a:xfrm>
        </p:spPr>
        <p:txBody>
          <a:bodyPr numCol="2"/>
          <a:lstStyle/>
          <a:p>
            <a:r>
              <a:rPr lang="en-US" b="1" dirty="0" smtClean="0"/>
              <a:t>PUEV </a:t>
            </a:r>
            <a:r>
              <a:rPr lang="en-US" b="1" dirty="0"/>
              <a:t>or Early </a:t>
            </a:r>
            <a:r>
              <a:rPr lang="en-US" b="1" dirty="0" smtClean="0"/>
              <a:t>Termination</a:t>
            </a:r>
            <a:r>
              <a:rPr lang="en-US" dirty="0" smtClean="0"/>
              <a:t>:</a:t>
            </a:r>
            <a:endParaRPr lang="en-US" dirty="0"/>
          </a:p>
          <a:p>
            <a:pPr lvl="1"/>
            <a:r>
              <a:rPr lang="en-US" dirty="0">
                <a:solidFill>
                  <a:schemeClr val="accent6">
                    <a:lumMod val="75000"/>
                  </a:schemeClr>
                </a:solidFill>
              </a:rPr>
              <a:t>Ring </a:t>
            </a:r>
            <a:r>
              <a:rPr lang="en-US" dirty="0" smtClean="0">
                <a:solidFill>
                  <a:schemeClr val="accent6">
                    <a:lumMod val="75000"/>
                  </a:schemeClr>
                </a:solidFill>
              </a:rPr>
              <a:t>worries*</a:t>
            </a:r>
            <a:endParaRPr lang="en-US" dirty="0">
              <a:solidFill>
                <a:schemeClr val="accent6">
                  <a:lumMod val="75000"/>
                </a:schemeClr>
              </a:solidFill>
            </a:endParaRPr>
          </a:p>
          <a:p>
            <a:pPr lvl="1"/>
            <a:r>
              <a:rPr lang="en-US" dirty="0">
                <a:solidFill>
                  <a:srgbClr val="00B0F0"/>
                </a:solidFill>
              </a:rPr>
              <a:t>Ring storage</a:t>
            </a:r>
          </a:p>
          <a:p>
            <a:pPr lvl="1"/>
            <a:r>
              <a:rPr lang="en-US" dirty="0">
                <a:solidFill>
                  <a:srgbClr val="00B0F0"/>
                </a:solidFill>
              </a:rPr>
              <a:t>Changes in vagina due to ring</a:t>
            </a:r>
          </a:p>
          <a:p>
            <a:pPr lvl="1"/>
            <a:r>
              <a:rPr lang="en-US" dirty="0" smtClean="0">
                <a:solidFill>
                  <a:srgbClr val="00B0F0"/>
                </a:solidFill>
              </a:rPr>
              <a:t>Preference for ring distribution frequency (1 vs 3)</a:t>
            </a:r>
          </a:p>
          <a:p>
            <a:pPr lvl="1"/>
            <a:r>
              <a:rPr lang="en-US" dirty="0" smtClean="0">
                <a:solidFill>
                  <a:srgbClr val="00B0F0"/>
                </a:solidFill>
              </a:rPr>
              <a:t>HIV prevention method preference</a:t>
            </a:r>
          </a:p>
          <a:p>
            <a:pPr lvl="1"/>
            <a:r>
              <a:rPr lang="en-US" dirty="0" smtClean="0">
                <a:solidFill>
                  <a:srgbClr val="00B0F0"/>
                </a:solidFill>
              </a:rPr>
              <a:t>Primary partner’s HIV prevention method preference</a:t>
            </a:r>
          </a:p>
          <a:p>
            <a:pPr lvl="1"/>
            <a:endParaRPr lang="en-US" dirty="0" smtClean="0"/>
          </a:p>
          <a:p>
            <a:pPr lvl="1"/>
            <a:endParaRPr lang="en-US" dirty="0" smtClean="0"/>
          </a:p>
          <a:p>
            <a:pPr marL="457200" lvl="1" indent="0">
              <a:buNone/>
            </a:pPr>
            <a:r>
              <a:rPr lang="en-US" dirty="0">
                <a:solidFill>
                  <a:schemeClr val="accent6">
                    <a:lumMod val="75000"/>
                  </a:schemeClr>
                </a:solidFill>
              </a:rPr>
              <a:t>* </a:t>
            </a:r>
            <a:r>
              <a:rPr lang="en-US" dirty="0" smtClean="0">
                <a:solidFill>
                  <a:schemeClr val="accent6">
                    <a:lumMod val="75000"/>
                  </a:schemeClr>
                </a:solidFill>
              </a:rPr>
              <a:t>Moved from Ring Worries CRF to BA CRF and cut </a:t>
            </a:r>
            <a:r>
              <a:rPr lang="en-US" dirty="0">
                <a:solidFill>
                  <a:schemeClr val="accent6">
                    <a:lumMod val="75000"/>
                  </a:schemeClr>
                </a:solidFill>
              </a:rPr>
              <a:t>back to just </a:t>
            </a:r>
            <a:r>
              <a:rPr lang="en-US" dirty="0" smtClean="0">
                <a:solidFill>
                  <a:schemeClr val="accent6">
                    <a:lumMod val="75000"/>
                  </a:schemeClr>
                </a:solidFill>
              </a:rPr>
              <a:t>one question (overall worry). Administered </a:t>
            </a:r>
            <a:r>
              <a:rPr lang="en-US" dirty="0">
                <a:solidFill>
                  <a:schemeClr val="accent6">
                    <a:lumMod val="75000"/>
                  </a:schemeClr>
                </a:solidFill>
              </a:rPr>
              <a:t>to both acceptors and non-acceptors</a:t>
            </a:r>
          </a:p>
          <a:p>
            <a:pPr lvl="1"/>
            <a:endParaRPr lang="en-US" dirty="0"/>
          </a:p>
        </p:txBody>
      </p:sp>
    </p:spTree>
    <p:extLst>
      <p:ext uri="{BB962C8B-B14F-4D97-AF65-F5344CB8AC3E}">
        <p14:creationId xmlns:p14="http://schemas.microsoft.com/office/powerpoint/2010/main" val="1829586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65759" y="274638"/>
            <a:ext cx="11546839" cy="1143000"/>
          </a:xfrm>
        </p:spPr>
        <p:txBody>
          <a:bodyPr/>
          <a:lstStyle/>
          <a:p>
            <a:r>
              <a:rPr lang="en-US" dirty="0">
                <a:solidFill>
                  <a:srgbClr val="00B0F0"/>
                </a:solidFill>
              </a:rPr>
              <a:t>NEW</a:t>
            </a:r>
            <a:r>
              <a:rPr lang="en-US" dirty="0"/>
              <a:t> </a:t>
            </a:r>
            <a:r>
              <a:rPr lang="en-US" dirty="0">
                <a:solidFill>
                  <a:srgbClr val="740074"/>
                </a:solidFill>
              </a:rPr>
              <a:t>Follow-Up Behavior Assessment Questions</a:t>
            </a:r>
            <a:endParaRPr lang="en-US" dirty="0"/>
          </a:p>
        </p:txBody>
      </p:sp>
      <p:sp>
        <p:nvSpPr>
          <p:cNvPr id="5" name="Content Placeholder 4"/>
          <p:cNvSpPr>
            <a:spLocks noGrp="1"/>
          </p:cNvSpPr>
          <p:nvPr>
            <p:ph sz="half" idx="1"/>
          </p:nvPr>
        </p:nvSpPr>
        <p:spPr>
          <a:xfrm>
            <a:off x="365759" y="1737451"/>
            <a:ext cx="5384800" cy="4969649"/>
          </a:xfrm>
        </p:spPr>
        <p:txBody>
          <a:bodyPr/>
          <a:lstStyle/>
          <a:p>
            <a:r>
              <a:rPr lang="en-US" dirty="0">
                <a:solidFill>
                  <a:srgbClr val="00B0F0"/>
                </a:solidFill>
              </a:rPr>
              <a:t>Intimate partner </a:t>
            </a:r>
            <a:r>
              <a:rPr lang="en-US" dirty="0" smtClean="0">
                <a:solidFill>
                  <a:srgbClr val="00B0F0"/>
                </a:solidFill>
              </a:rPr>
              <a:t>violence (IPV)</a:t>
            </a:r>
            <a:r>
              <a:rPr lang="en-US" dirty="0" smtClean="0"/>
              <a:t>*</a:t>
            </a:r>
          </a:p>
          <a:p>
            <a:pPr lvl="1"/>
            <a:r>
              <a:rPr lang="en-US" dirty="0" smtClean="0"/>
              <a:t>May influence decision to accept/not accept or use/not use the ring</a:t>
            </a:r>
          </a:p>
          <a:p>
            <a:pPr lvl="1"/>
            <a:r>
              <a:rPr lang="en-US" dirty="0" smtClean="0"/>
              <a:t>Provide information on IPV for future interventions and analyses</a:t>
            </a:r>
            <a:endParaRPr lang="en-US" dirty="0"/>
          </a:p>
          <a:p>
            <a:pPr marL="0" indent="0">
              <a:buNone/>
            </a:pPr>
            <a:endParaRPr lang="en-US" dirty="0" smtClean="0">
              <a:solidFill>
                <a:srgbClr val="00B0F0"/>
              </a:solidFill>
            </a:endParaRPr>
          </a:p>
          <a:p>
            <a:r>
              <a:rPr lang="en-US" dirty="0" smtClean="0">
                <a:solidFill>
                  <a:srgbClr val="00B0F0"/>
                </a:solidFill>
              </a:rPr>
              <a:t>Social </a:t>
            </a:r>
            <a:r>
              <a:rPr lang="en-US" dirty="0">
                <a:solidFill>
                  <a:srgbClr val="00B0F0"/>
                </a:solidFill>
              </a:rPr>
              <a:t>benefit </a:t>
            </a:r>
            <a:r>
              <a:rPr lang="en-US" dirty="0" smtClean="0">
                <a:solidFill>
                  <a:srgbClr val="00B0F0"/>
                </a:solidFill>
              </a:rPr>
              <a:t>trigger</a:t>
            </a:r>
          </a:p>
          <a:p>
            <a:pPr lvl="1"/>
            <a:r>
              <a:rPr lang="en-US" dirty="0" smtClean="0"/>
              <a:t>Provide information on positive benefits of study participation or ring use</a:t>
            </a:r>
            <a:endParaRPr lang="en-US" dirty="0"/>
          </a:p>
          <a:p>
            <a:endParaRPr lang="en-US" dirty="0">
              <a:solidFill>
                <a:srgbClr val="00B0F0"/>
              </a:solidFill>
            </a:endParaRPr>
          </a:p>
          <a:p>
            <a:endParaRPr lang="en-US" dirty="0"/>
          </a:p>
        </p:txBody>
      </p:sp>
      <p:graphicFrame>
        <p:nvGraphicFramePr>
          <p:cNvPr id="16" name="Content Placeholder 15"/>
          <p:cNvGraphicFramePr>
            <a:graphicFrameLocks noGrp="1"/>
          </p:cNvGraphicFramePr>
          <p:nvPr>
            <p:ph sz="half" idx="2"/>
            <p:extLst>
              <p:ext uri="{D42A27DB-BD31-4B8C-83A1-F6EECF244321}">
                <p14:modId xmlns:p14="http://schemas.microsoft.com/office/powerpoint/2010/main" val="2459748111"/>
              </p:ext>
            </p:extLst>
          </p:nvPr>
        </p:nvGraphicFramePr>
        <p:xfrm>
          <a:off x="5994400" y="4887646"/>
          <a:ext cx="5783071" cy="586740"/>
        </p:xfrm>
        <a:graphic>
          <a:graphicData uri="http://schemas.openxmlformats.org/drawingml/2006/table">
            <a:tbl>
              <a:tblPr firstRow="1" firstCol="1" bandRow="1"/>
              <a:tblGrid>
                <a:gridCol w="305392"/>
                <a:gridCol w="2930904"/>
                <a:gridCol w="2546775"/>
              </a:tblGrid>
              <a:tr h="384493">
                <a:tc>
                  <a:txBody>
                    <a:bodyPr/>
                    <a:lstStyle/>
                    <a:p>
                      <a:pPr marL="228600" marR="0" indent="-228600">
                        <a:spcBef>
                          <a:spcPts val="300"/>
                        </a:spcBef>
                        <a:spcAft>
                          <a:spcPts val="300"/>
                        </a:spcAft>
                        <a:tabLst>
                          <a:tab pos="228600" algn="l"/>
                          <a:tab pos="228600" algn="l"/>
                          <a:tab pos="1885950" algn="l"/>
                          <a:tab pos="2228850" algn="l"/>
                          <a:tab pos="2857500" algn="l"/>
                        </a:tabLst>
                      </a:pPr>
                      <a:r>
                        <a:rPr lang="en-US" sz="1200" dirty="0" smtClean="0">
                          <a:effectLst/>
                          <a:latin typeface="+mj-lt"/>
                          <a:ea typeface="Times New Roman" panose="02020603050405020304" pitchFamily="18" charset="0"/>
                          <a:cs typeface="Times New Roman" panose="02020603050405020304" pitchFamily="18" charset="0"/>
                        </a:rPr>
                        <a:t>18.</a:t>
                      </a:r>
                      <a:endParaRPr lang="en-US" sz="1200" dirty="0">
                        <a:effectLst/>
                        <a:latin typeface="+mj-lt"/>
                        <a:ea typeface="Times New Roman" panose="02020603050405020304" pitchFamily="18" charset="0"/>
                        <a:cs typeface="Arial" panose="020B0604020202020204" pitchFamily="34"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mj-lt"/>
                          <a:ea typeface="Times New Roman" panose="02020603050405020304" pitchFamily="18" charset="0"/>
                          <a:cs typeface="ArialMT"/>
                        </a:rPr>
                        <a:t>At any time in the past 3 months, have you experienced a social benefit related to your study participation?</a:t>
                      </a:r>
                      <a:endParaRPr lang="en-US" sz="1200" dirty="0">
                        <a:effectLst/>
                        <a:latin typeface="+mj-lt"/>
                        <a:ea typeface="Times New Roman" panose="02020603050405020304" pitchFamily="18"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275590" algn="l"/>
                        </a:tabLst>
                      </a:pPr>
                      <a:r>
                        <a:rPr lang="en-US" sz="1200" baseline="-25000" dirty="0">
                          <a:effectLst/>
                          <a:latin typeface="+mj-lt"/>
                          <a:ea typeface="Batang" panose="02030600000101010101" pitchFamily="18" charset="-127"/>
                          <a:cs typeface="Times New Roman" panose="02020603050405020304" pitchFamily="18" charset="0"/>
                        </a:rPr>
                        <a:t>1</a:t>
                      </a:r>
                      <a:r>
                        <a:rPr lang="en-US" sz="1200" dirty="0">
                          <a:effectLst/>
                          <a:latin typeface="+mj-lt"/>
                          <a:ea typeface="Batang" panose="02030600000101010101" pitchFamily="18" charset="-127"/>
                          <a:cs typeface="Times New Roman" panose="02020603050405020304" pitchFamily="18" charset="0"/>
                        </a:rPr>
                        <a:t> Yes </a:t>
                      </a:r>
                      <a:r>
                        <a:rPr lang="en-US" sz="1200" dirty="0">
                          <a:effectLst/>
                          <a:latin typeface="+mj-lt"/>
                          <a:ea typeface="Batang" panose="02030600000101010101" pitchFamily="18" charset="-127"/>
                          <a:cs typeface="Times New Roman" panose="02020603050405020304" pitchFamily="18" charset="0"/>
                          <a:sym typeface="Wingdings" panose="05000000000000000000" pitchFamily="2" charset="2"/>
                        </a:rPr>
                        <a:t></a:t>
                      </a:r>
                      <a:r>
                        <a:rPr lang="en-US" sz="1200" dirty="0">
                          <a:effectLst/>
                          <a:latin typeface="+mj-lt"/>
                          <a:ea typeface="Batang" panose="02030600000101010101" pitchFamily="18" charset="-127"/>
                          <a:cs typeface="Times New Roman" panose="02020603050405020304" pitchFamily="18" charset="0"/>
                        </a:rPr>
                        <a:t> </a:t>
                      </a:r>
                      <a:r>
                        <a:rPr lang="en-US" sz="1200" i="1" dirty="0">
                          <a:effectLst/>
                          <a:latin typeface="+mj-lt"/>
                          <a:ea typeface="Batang" panose="02030600000101010101" pitchFamily="18" charset="-127"/>
                          <a:cs typeface="Times New Roman" panose="02020603050405020304" pitchFamily="18" charset="0"/>
                        </a:rPr>
                        <a:t>If yes, complete Social Benefits Log</a:t>
                      </a:r>
                    </a:p>
                    <a:p>
                      <a:pPr marL="209550" marR="0" indent="-209550">
                        <a:spcBef>
                          <a:spcPts val="0"/>
                        </a:spcBef>
                        <a:spcAft>
                          <a:spcPts val="0"/>
                        </a:spcAft>
                      </a:pPr>
                      <a:r>
                        <a:rPr lang="en-US" sz="1200" baseline="-25000" dirty="0">
                          <a:effectLst/>
                          <a:latin typeface="+mj-lt"/>
                          <a:ea typeface="Batang" panose="02030600000101010101" pitchFamily="18" charset="-127"/>
                        </a:rPr>
                        <a:t>2</a:t>
                      </a:r>
                      <a:r>
                        <a:rPr lang="en-US" sz="1200" dirty="0">
                          <a:effectLst/>
                          <a:latin typeface="+mj-lt"/>
                          <a:ea typeface="Batang" panose="02030600000101010101" pitchFamily="18" charset="-127"/>
                        </a:rPr>
                        <a:t> No</a:t>
                      </a:r>
                      <a:endParaRPr lang="en-US" sz="1200" dirty="0">
                        <a:effectLst/>
                        <a:latin typeface="+mj-lt"/>
                        <a:ea typeface="Times New Roman" panose="02020603050405020304" pitchFamily="18"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2843121892"/>
              </p:ext>
            </p:extLst>
          </p:nvPr>
        </p:nvGraphicFramePr>
        <p:xfrm>
          <a:off x="5994400" y="1737451"/>
          <a:ext cx="5918199" cy="2830382"/>
        </p:xfrm>
        <a:graphic>
          <a:graphicData uri="http://schemas.openxmlformats.org/drawingml/2006/table">
            <a:tbl>
              <a:tblPr firstRow="1" firstCol="1" bandRow="1"/>
              <a:tblGrid>
                <a:gridCol w="438385">
                  <a:extLst>
                    <a:ext uri="{9D8B030D-6E8A-4147-A177-3AD203B41FA5}">
                      <a16:colId xmlns:a16="http://schemas.microsoft.com/office/drawing/2014/main" xmlns="" val="20000"/>
                    </a:ext>
                  </a:extLst>
                </a:gridCol>
                <a:gridCol w="2648403">
                  <a:extLst>
                    <a:ext uri="{9D8B030D-6E8A-4147-A177-3AD203B41FA5}">
                      <a16:colId xmlns:a16="http://schemas.microsoft.com/office/drawing/2014/main" xmlns="" val="20001"/>
                    </a:ext>
                  </a:extLst>
                </a:gridCol>
                <a:gridCol w="2831411">
                  <a:extLst>
                    <a:ext uri="{9D8B030D-6E8A-4147-A177-3AD203B41FA5}">
                      <a16:colId xmlns:a16="http://schemas.microsoft.com/office/drawing/2014/main" xmlns="" val="20002"/>
                    </a:ext>
                  </a:extLst>
                </a:gridCol>
              </a:tblGrid>
              <a:tr h="677605">
                <a:tc>
                  <a:txBody>
                    <a:bodyPr/>
                    <a:lstStyle/>
                    <a:p>
                      <a:pPr marL="0" marR="0">
                        <a:lnSpc>
                          <a:spcPct val="107000"/>
                        </a:lnSpc>
                        <a:spcBef>
                          <a:spcPts val="0"/>
                        </a:spcBef>
                        <a:spcAft>
                          <a:spcPts val="0"/>
                        </a:spcAft>
                      </a:pPr>
                      <a:r>
                        <a:rPr lang="en-US" sz="1200" dirty="0" smtClean="0">
                          <a:effectLst/>
                          <a:latin typeface="+mj-lt"/>
                          <a:ea typeface="Calibri" panose="020F0502020204030204" pitchFamily="34" charset="0"/>
                          <a:cs typeface="Times New Roman" panose="02020603050405020304" pitchFamily="18" charset="0"/>
                        </a:rPr>
                        <a:t>11</a:t>
                      </a:r>
                      <a:endParaRPr lang="en-US" sz="1200" dirty="0">
                        <a:effectLst/>
                        <a:latin typeface="+mj-lt"/>
                        <a:ea typeface="Calibri" panose="020F0502020204030204" pitchFamily="34" charset="0"/>
                        <a:cs typeface="Times New Roman" panose="02020603050405020304" pitchFamily="18" charset="0"/>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The next questions are about your relationship with your primary sex partner or any other partners. In the past </a:t>
                      </a:r>
                      <a:r>
                        <a:rPr lang="en-US" sz="1200" dirty="0" smtClean="0">
                          <a:effectLst/>
                          <a:latin typeface="+mj-lt"/>
                          <a:ea typeface="Calibri" panose="020F0502020204030204" pitchFamily="34" charset="0"/>
                          <a:cs typeface="Times New Roman" panose="02020603050405020304" pitchFamily="18" charset="0"/>
                        </a:rPr>
                        <a:t>3 </a:t>
                      </a:r>
                      <a:r>
                        <a:rPr lang="en-US" sz="1200" dirty="0">
                          <a:effectLst/>
                          <a:latin typeface="+mj-lt"/>
                          <a:ea typeface="Calibri" panose="020F0502020204030204" pitchFamily="34" charset="0"/>
                          <a:cs typeface="Times New Roman" panose="02020603050405020304" pitchFamily="18" charset="0"/>
                        </a:rPr>
                        <a:t>months, has your primary sex partner or ANY other current or previous partner ever:</a:t>
                      </a: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xmlns="" val="10000"/>
                  </a:ext>
                </a:extLst>
              </a:tr>
              <a:tr h="420249">
                <a:tc>
                  <a:txBody>
                    <a:bodyPr/>
                    <a:lstStyle/>
                    <a:p>
                      <a:pPr marL="0" marR="0">
                        <a:lnSpc>
                          <a:spcPct val="107000"/>
                        </a:lnSpc>
                        <a:spcBef>
                          <a:spcPts val="0"/>
                        </a:spcBef>
                        <a:spcAft>
                          <a:spcPts val="0"/>
                        </a:spcAft>
                      </a:pPr>
                      <a:r>
                        <a:rPr lang="en-US" sz="1200" dirty="0" smtClean="0">
                          <a:effectLst/>
                          <a:latin typeface="+mj-lt"/>
                          <a:ea typeface="Calibri" panose="020F0502020204030204" pitchFamily="34" charset="0"/>
                          <a:cs typeface="Times New Roman" panose="02020603050405020304" pitchFamily="18" charset="0"/>
                        </a:rPr>
                        <a:t>11a</a:t>
                      </a:r>
                      <a:endParaRPr lang="en-US" sz="1200" dirty="0">
                        <a:effectLst/>
                        <a:latin typeface="+mj-lt"/>
                        <a:ea typeface="Calibri" panose="020F0502020204030204" pitchFamily="34" charset="0"/>
                        <a:cs typeface="Times New Roman" panose="02020603050405020304" pitchFamily="18" charset="0"/>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Slapped you, hit you with a fist or something else, or beaten you?</a:t>
                      </a: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aseline="-25000" dirty="0" smtClean="0">
                          <a:effectLst/>
                          <a:latin typeface="+mj-lt"/>
                          <a:ea typeface="Calibri" panose="020F0502020204030204" pitchFamily="34" charset="0"/>
                          <a:cs typeface="Times New Roman" panose="02020603050405020304" pitchFamily="18" charset="0"/>
                        </a:rPr>
                        <a:t>1</a:t>
                      </a:r>
                      <a:r>
                        <a:rPr lang="en-US" sz="1200" dirty="0" smtClean="0">
                          <a:effectLst/>
                          <a:latin typeface="+mj-lt"/>
                          <a:ea typeface="Calibri" panose="020F0502020204030204" pitchFamily="34" charset="0"/>
                          <a:cs typeface="Times New Roman" panose="02020603050405020304" pitchFamily="18" charset="0"/>
                        </a:rPr>
                        <a:t> Yes </a:t>
                      </a:r>
                      <a:r>
                        <a:rPr lang="en-US" sz="1200" dirty="0" smtClean="0">
                          <a:effectLst/>
                          <a:latin typeface="+mj-lt"/>
                          <a:ea typeface="Calibri" panose="020F0502020204030204" pitchFamily="34" charset="0"/>
                          <a:cs typeface="Times New Roman" panose="02020603050405020304" pitchFamily="18" charset="0"/>
                          <a:sym typeface="Wingdings" panose="05000000000000000000" pitchFamily="2" charset="2"/>
                        </a:rPr>
                        <a:t> </a:t>
                      </a:r>
                      <a:r>
                        <a:rPr lang="en-US" sz="1200" i="1" dirty="0" smtClean="0">
                          <a:effectLst/>
                          <a:latin typeface="+mj-lt"/>
                          <a:ea typeface="Calibri" panose="020F0502020204030204" pitchFamily="34" charset="0"/>
                          <a:cs typeface="Times New Roman" panose="02020603050405020304" pitchFamily="18" charset="0"/>
                          <a:sym typeface="Wingdings" panose="05000000000000000000" pitchFamily="2" charset="2"/>
                        </a:rPr>
                        <a:t>Complete</a:t>
                      </a:r>
                      <a:r>
                        <a:rPr lang="en-US" sz="1200" i="1" baseline="0" dirty="0" smtClean="0">
                          <a:effectLst/>
                          <a:latin typeface="+mj-lt"/>
                          <a:ea typeface="Calibri" panose="020F0502020204030204" pitchFamily="34" charset="0"/>
                          <a:cs typeface="Times New Roman" panose="02020603050405020304" pitchFamily="18" charset="0"/>
                          <a:sym typeface="Wingdings" panose="05000000000000000000" pitchFamily="2" charset="2"/>
                        </a:rPr>
                        <a:t> a Social Impact Log, if applicable</a:t>
                      </a:r>
                      <a:endParaRPr lang="en-US" sz="1200" dirty="0" smtClean="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aseline="-25000" dirty="0" smtClean="0">
                          <a:effectLst/>
                          <a:latin typeface="+mj-lt"/>
                          <a:ea typeface="Calibri" panose="020F0502020204030204" pitchFamily="34" charset="0"/>
                          <a:cs typeface="Times New Roman" panose="02020603050405020304" pitchFamily="18" charset="0"/>
                        </a:rPr>
                        <a:t>2</a:t>
                      </a:r>
                      <a:r>
                        <a:rPr lang="en-US" sz="1200" dirty="0" smtClean="0">
                          <a:effectLst/>
                          <a:latin typeface="+mj-lt"/>
                          <a:ea typeface="Calibri" panose="020F0502020204030204" pitchFamily="34" charset="0"/>
                          <a:cs typeface="Times New Roman" panose="02020603050405020304" pitchFamily="18" charset="0"/>
                        </a:rPr>
                        <a:t> </a:t>
                      </a:r>
                      <a:r>
                        <a:rPr lang="en-US" sz="1200" dirty="0">
                          <a:effectLst/>
                          <a:latin typeface="+mj-lt"/>
                          <a:ea typeface="Calibri" panose="020F0502020204030204" pitchFamily="34" charset="0"/>
                          <a:cs typeface="Times New Roman" panose="02020603050405020304" pitchFamily="18" charset="0"/>
                        </a:rPr>
                        <a:t>No</a:t>
                      </a: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20249">
                <a:tc>
                  <a:txBody>
                    <a:bodyPr/>
                    <a:lstStyle/>
                    <a:p>
                      <a:pPr marL="0" marR="0">
                        <a:lnSpc>
                          <a:spcPct val="107000"/>
                        </a:lnSpc>
                        <a:spcBef>
                          <a:spcPts val="0"/>
                        </a:spcBef>
                        <a:spcAft>
                          <a:spcPts val="0"/>
                        </a:spcAft>
                      </a:pPr>
                      <a:r>
                        <a:rPr lang="en-US" sz="1200" dirty="0" smtClean="0">
                          <a:effectLst/>
                          <a:latin typeface="+mj-lt"/>
                          <a:ea typeface="Calibri" panose="020F0502020204030204" pitchFamily="34" charset="0"/>
                          <a:cs typeface="Times New Roman" panose="02020603050405020304" pitchFamily="18" charset="0"/>
                        </a:rPr>
                        <a:t>11b</a:t>
                      </a:r>
                      <a:endParaRPr lang="en-US" sz="1200" dirty="0">
                        <a:effectLst/>
                        <a:latin typeface="+mj-lt"/>
                        <a:ea typeface="Calibri" panose="020F0502020204030204" pitchFamily="34" charset="0"/>
                        <a:cs typeface="Times New Roman" panose="02020603050405020304" pitchFamily="18" charset="0"/>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Kicked, dragged, pushed, pulled your hair, choked or burnt you?</a:t>
                      </a: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aseline="-25000" dirty="0">
                          <a:effectLst/>
                          <a:latin typeface="+mj-lt"/>
                          <a:ea typeface="Calibri" panose="020F0502020204030204" pitchFamily="34" charset="0"/>
                          <a:cs typeface="Times New Roman" panose="02020603050405020304" pitchFamily="18" charset="0"/>
                        </a:rPr>
                        <a:t>1</a:t>
                      </a:r>
                      <a:r>
                        <a:rPr lang="en-US" sz="1200" dirty="0">
                          <a:effectLst/>
                          <a:latin typeface="+mj-lt"/>
                          <a:ea typeface="Calibri" panose="020F0502020204030204" pitchFamily="34" charset="0"/>
                          <a:cs typeface="Times New Roman" panose="02020603050405020304" pitchFamily="18" charset="0"/>
                        </a:rPr>
                        <a:t> </a:t>
                      </a:r>
                      <a:r>
                        <a:rPr lang="en-US" sz="1200" dirty="0" smtClean="0">
                          <a:effectLst/>
                          <a:latin typeface="+mj-lt"/>
                          <a:ea typeface="Calibri" panose="020F0502020204030204" pitchFamily="34" charset="0"/>
                          <a:cs typeface="Times New Roman" panose="02020603050405020304" pitchFamily="18" charset="0"/>
                        </a:rPr>
                        <a:t>Yes</a:t>
                      </a:r>
                      <a:r>
                        <a:rPr lang="en-US" sz="1200" dirty="0" smtClean="0">
                          <a:effectLst/>
                          <a:latin typeface="+mj-lt"/>
                          <a:ea typeface="Calibri" panose="020F0502020204030204" pitchFamily="34" charset="0"/>
                          <a:cs typeface="Times New Roman" panose="02020603050405020304" pitchFamily="18" charset="0"/>
                          <a:sym typeface="Wingdings" panose="05000000000000000000" pitchFamily="2" charset="2"/>
                        </a:rPr>
                        <a:t> </a:t>
                      </a:r>
                      <a:r>
                        <a:rPr lang="en-US" sz="1200" i="1" dirty="0" smtClean="0">
                          <a:effectLst/>
                          <a:latin typeface="+mj-lt"/>
                          <a:ea typeface="Calibri" panose="020F0502020204030204" pitchFamily="34" charset="0"/>
                          <a:cs typeface="Times New Roman" panose="02020603050405020304" pitchFamily="18" charset="0"/>
                          <a:sym typeface="Wingdings" panose="05000000000000000000" pitchFamily="2" charset="2"/>
                        </a:rPr>
                        <a:t>Complete</a:t>
                      </a:r>
                      <a:r>
                        <a:rPr lang="en-US" sz="1200" i="1" baseline="0" dirty="0" smtClean="0">
                          <a:effectLst/>
                          <a:latin typeface="+mj-lt"/>
                          <a:ea typeface="Calibri" panose="020F0502020204030204" pitchFamily="34" charset="0"/>
                          <a:cs typeface="Times New Roman" panose="02020603050405020304" pitchFamily="18" charset="0"/>
                          <a:sym typeface="Wingdings" panose="05000000000000000000" pitchFamily="2" charset="2"/>
                        </a:rPr>
                        <a:t> a Social Impact Log, if applicable</a:t>
                      </a:r>
                      <a:endParaRPr lang="en-US" sz="12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aseline="-25000" dirty="0">
                          <a:effectLst/>
                          <a:latin typeface="+mj-lt"/>
                          <a:ea typeface="Calibri" panose="020F0502020204030204" pitchFamily="34" charset="0"/>
                          <a:cs typeface="Times New Roman" panose="02020603050405020304" pitchFamily="18" charset="0"/>
                        </a:rPr>
                        <a:t>2</a:t>
                      </a:r>
                      <a:r>
                        <a:rPr lang="en-US" sz="1200" dirty="0">
                          <a:effectLst/>
                          <a:latin typeface="+mj-lt"/>
                          <a:ea typeface="Calibri" panose="020F0502020204030204" pitchFamily="34" charset="0"/>
                          <a:cs typeface="Times New Roman" panose="02020603050405020304" pitchFamily="18" charset="0"/>
                        </a:rPr>
                        <a:t> No</a:t>
                      </a: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822647">
                <a:tc>
                  <a:txBody>
                    <a:bodyPr/>
                    <a:lstStyle/>
                    <a:p>
                      <a:pPr marL="0" marR="0">
                        <a:lnSpc>
                          <a:spcPct val="107000"/>
                        </a:lnSpc>
                        <a:spcBef>
                          <a:spcPts val="0"/>
                        </a:spcBef>
                        <a:spcAft>
                          <a:spcPts val="0"/>
                        </a:spcAft>
                      </a:pPr>
                      <a:r>
                        <a:rPr lang="en-US" sz="1200" dirty="0" smtClean="0">
                          <a:effectLst/>
                          <a:latin typeface="+mj-lt"/>
                          <a:ea typeface="Calibri" panose="020F0502020204030204" pitchFamily="34" charset="0"/>
                          <a:cs typeface="Times New Roman" panose="02020603050405020304" pitchFamily="18" charset="0"/>
                        </a:rPr>
                        <a:t>12</a:t>
                      </a:r>
                      <a:endParaRPr lang="en-US" sz="1200" dirty="0">
                        <a:effectLst/>
                        <a:latin typeface="+mj-lt"/>
                        <a:ea typeface="Calibri" panose="020F0502020204030204" pitchFamily="34" charset="0"/>
                        <a:cs typeface="Times New Roman" panose="02020603050405020304" pitchFamily="18" charset="0"/>
                      </a:endParaRP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In the past </a:t>
                      </a:r>
                      <a:r>
                        <a:rPr lang="en-US" sz="1200" dirty="0" smtClean="0">
                          <a:effectLst/>
                          <a:latin typeface="+mj-lt"/>
                          <a:ea typeface="Calibri" panose="020F0502020204030204" pitchFamily="34" charset="0"/>
                          <a:cs typeface="Times New Roman" panose="02020603050405020304" pitchFamily="18" charset="0"/>
                        </a:rPr>
                        <a:t>3 </a:t>
                      </a:r>
                      <a:r>
                        <a:rPr lang="en-US" sz="1200" dirty="0">
                          <a:effectLst/>
                          <a:latin typeface="+mj-lt"/>
                          <a:ea typeface="Calibri" panose="020F0502020204030204" pitchFamily="34" charset="0"/>
                          <a:cs typeface="Times New Roman" panose="02020603050405020304" pitchFamily="18" charset="0"/>
                        </a:rPr>
                        <a:t>months, has your primary sex partner or ANY other current or previous partner ever forced you to have sex by holding you down or hurting you?</a:t>
                      </a: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aseline="-25000" dirty="0">
                          <a:effectLst/>
                          <a:latin typeface="+mj-lt"/>
                          <a:ea typeface="Calibri" panose="020F0502020204030204" pitchFamily="34" charset="0"/>
                          <a:cs typeface="Times New Roman" panose="02020603050405020304" pitchFamily="18" charset="0"/>
                        </a:rPr>
                        <a:t>1</a:t>
                      </a:r>
                      <a:r>
                        <a:rPr lang="en-US" sz="1200" dirty="0">
                          <a:effectLst/>
                          <a:latin typeface="+mj-lt"/>
                          <a:ea typeface="Calibri" panose="020F0502020204030204" pitchFamily="34" charset="0"/>
                          <a:cs typeface="Times New Roman" panose="02020603050405020304" pitchFamily="18" charset="0"/>
                        </a:rPr>
                        <a:t> </a:t>
                      </a:r>
                      <a:r>
                        <a:rPr lang="en-US" sz="1200" dirty="0" smtClean="0">
                          <a:effectLst/>
                          <a:latin typeface="+mj-lt"/>
                          <a:ea typeface="Calibri" panose="020F0502020204030204" pitchFamily="34" charset="0"/>
                          <a:cs typeface="Times New Roman" panose="02020603050405020304" pitchFamily="18" charset="0"/>
                        </a:rPr>
                        <a:t>Yes</a:t>
                      </a:r>
                      <a:r>
                        <a:rPr lang="en-US" sz="1200" dirty="0" smtClean="0">
                          <a:effectLst/>
                          <a:latin typeface="+mj-lt"/>
                          <a:ea typeface="Calibri" panose="020F0502020204030204" pitchFamily="34" charset="0"/>
                          <a:cs typeface="Times New Roman" panose="02020603050405020304" pitchFamily="18" charset="0"/>
                          <a:sym typeface="Wingdings" panose="05000000000000000000" pitchFamily="2" charset="2"/>
                        </a:rPr>
                        <a:t> </a:t>
                      </a:r>
                      <a:r>
                        <a:rPr lang="en-US" sz="1200" i="1" dirty="0" smtClean="0">
                          <a:effectLst/>
                          <a:latin typeface="+mj-lt"/>
                          <a:ea typeface="Calibri" panose="020F0502020204030204" pitchFamily="34" charset="0"/>
                          <a:cs typeface="Times New Roman" panose="02020603050405020304" pitchFamily="18" charset="0"/>
                          <a:sym typeface="Wingdings" panose="05000000000000000000" pitchFamily="2" charset="2"/>
                        </a:rPr>
                        <a:t>Complete</a:t>
                      </a:r>
                      <a:r>
                        <a:rPr lang="en-US" sz="1200" i="1" baseline="0" dirty="0" smtClean="0">
                          <a:effectLst/>
                          <a:latin typeface="+mj-lt"/>
                          <a:ea typeface="Calibri" panose="020F0502020204030204" pitchFamily="34" charset="0"/>
                          <a:cs typeface="Times New Roman" panose="02020603050405020304" pitchFamily="18" charset="0"/>
                          <a:sym typeface="Wingdings" panose="05000000000000000000" pitchFamily="2" charset="2"/>
                        </a:rPr>
                        <a:t> a Social Impact Log, if applicable</a:t>
                      </a:r>
                      <a:endParaRPr lang="en-US" sz="12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aseline="-25000" dirty="0">
                          <a:effectLst/>
                          <a:latin typeface="+mj-lt"/>
                          <a:ea typeface="Calibri" panose="020F0502020204030204" pitchFamily="34" charset="0"/>
                          <a:cs typeface="Times New Roman" panose="02020603050405020304" pitchFamily="18" charset="0"/>
                        </a:rPr>
                        <a:t>2</a:t>
                      </a:r>
                      <a:r>
                        <a:rPr lang="en-US" sz="1200" dirty="0">
                          <a:effectLst/>
                          <a:latin typeface="+mj-lt"/>
                          <a:ea typeface="Calibri" panose="020F0502020204030204" pitchFamily="34" charset="0"/>
                          <a:cs typeface="Times New Roman" panose="02020603050405020304" pitchFamily="18" charset="0"/>
                        </a:rPr>
                        <a:t> No</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 </a:t>
                      </a:r>
                    </a:p>
                  </a:txBody>
                  <a:tcPr marL="36830" marR="36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2" name="TextBox 1"/>
          <p:cNvSpPr txBox="1"/>
          <p:nvPr/>
        </p:nvSpPr>
        <p:spPr>
          <a:xfrm>
            <a:off x="5994400" y="5915891"/>
            <a:ext cx="5366327" cy="646331"/>
          </a:xfrm>
          <a:prstGeom prst="rect">
            <a:avLst/>
          </a:prstGeom>
          <a:noFill/>
        </p:spPr>
        <p:txBody>
          <a:bodyPr wrap="square" rtlCol="0">
            <a:spAutoFit/>
          </a:bodyPr>
          <a:lstStyle/>
          <a:p>
            <a:r>
              <a:rPr lang="en-US" dirty="0" smtClean="0"/>
              <a:t>*Capture </a:t>
            </a:r>
            <a:r>
              <a:rPr lang="en-US" dirty="0"/>
              <a:t>only harm caused by sex partners (not a stranger or other non-partner</a:t>
            </a:r>
            <a:r>
              <a:rPr lang="en-US" dirty="0" smtClean="0"/>
              <a:t>)</a:t>
            </a:r>
            <a:endParaRPr lang="en-US" dirty="0"/>
          </a:p>
        </p:txBody>
      </p:sp>
    </p:spTree>
    <p:extLst>
      <p:ext uri="{BB962C8B-B14F-4D97-AF65-F5344CB8AC3E}">
        <p14:creationId xmlns:p14="http://schemas.microsoft.com/office/powerpoint/2010/main" val="26381601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274638"/>
            <a:ext cx="11696700" cy="1143000"/>
          </a:xfrm>
        </p:spPr>
        <p:txBody>
          <a:bodyPr/>
          <a:lstStyle/>
          <a:p>
            <a:r>
              <a:rPr lang="en-US" dirty="0" smtClean="0">
                <a:solidFill>
                  <a:srgbClr val="00B0F0"/>
                </a:solidFill>
              </a:rPr>
              <a:t>NEW</a:t>
            </a:r>
            <a:r>
              <a:rPr lang="en-US" dirty="0"/>
              <a:t> </a:t>
            </a:r>
            <a:r>
              <a:rPr lang="en-US" dirty="0">
                <a:solidFill>
                  <a:srgbClr val="740074"/>
                </a:solidFill>
              </a:rPr>
              <a:t>Follow-Up</a:t>
            </a:r>
            <a:r>
              <a:rPr lang="en-US" dirty="0" smtClean="0">
                <a:solidFill>
                  <a:srgbClr val="740074"/>
                </a:solidFill>
              </a:rPr>
              <a:t> Behavior Assessment </a:t>
            </a:r>
            <a:r>
              <a:rPr lang="en-US" dirty="0">
                <a:solidFill>
                  <a:srgbClr val="740074"/>
                </a:solidFill>
              </a:rPr>
              <a:t>Questions</a:t>
            </a:r>
          </a:p>
        </p:txBody>
      </p:sp>
      <p:sp>
        <p:nvSpPr>
          <p:cNvPr id="3" name="Content Placeholder 2"/>
          <p:cNvSpPr>
            <a:spLocks noGrp="1"/>
          </p:cNvSpPr>
          <p:nvPr>
            <p:ph sz="half" idx="1"/>
          </p:nvPr>
        </p:nvSpPr>
        <p:spPr>
          <a:xfrm>
            <a:off x="0" y="1600201"/>
            <a:ext cx="5994400" cy="5154167"/>
          </a:xfrm>
        </p:spPr>
        <p:txBody>
          <a:bodyPr/>
          <a:lstStyle/>
          <a:p>
            <a:pPr marL="0" indent="0">
              <a:buNone/>
            </a:pPr>
            <a:r>
              <a:rPr lang="en-US" dirty="0"/>
              <a:t>PUEV or Early Termination Visit Only 	</a:t>
            </a:r>
            <a:endParaRPr lang="en-US" dirty="0" smtClean="0">
              <a:solidFill>
                <a:srgbClr val="00B0F0"/>
              </a:solidFill>
            </a:endParaRPr>
          </a:p>
          <a:p>
            <a:r>
              <a:rPr lang="en-US" dirty="0" smtClean="0">
                <a:solidFill>
                  <a:srgbClr val="00B0F0"/>
                </a:solidFill>
              </a:rPr>
              <a:t>Ring storage</a:t>
            </a:r>
          </a:p>
          <a:p>
            <a:pPr lvl="1"/>
            <a:r>
              <a:rPr lang="en-US" sz="2200" dirty="0" smtClean="0"/>
              <a:t>Understand feasibility of storing multiple rings</a:t>
            </a:r>
            <a:endParaRPr lang="en-US" sz="2200" dirty="0">
              <a:solidFill>
                <a:srgbClr val="00B0F0"/>
              </a:solidFill>
            </a:endParaRPr>
          </a:p>
          <a:p>
            <a:r>
              <a:rPr lang="en-US" dirty="0" smtClean="0">
                <a:solidFill>
                  <a:srgbClr val="00B0F0"/>
                </a:solidFill>
              </a:rPr>
              <a:t>Changes </a:t>
            </a:r>
            <a:r>
              <a:rPr lang="en-US" dirty="0">
                <a:solidFill>
                  <a:srgbClr val="00B0F0"/>
                </a:solidFill>
              </a:rPr>
              <a:t>in vagina due to </a:t>
            </a:r>
            <a:r>
              <a:rPr lang="en-US" dirty="0" smtClean="0">
                <a:solidFill>
                  <a:srgbClr val="00B0F0"/>
                </a:solidFill>
              </a:rPr>
              <a:t>ring</a:t>
            </a:r>
          </a:p>
          <a:p>
            <a:pPr lvl="1"/>
            <a:r>
              <a:rPr lang="en-US" sz="2200" dirty="0" smtClean="0"/>
              <a:t>Understand perceived changes in vaginal state</a:t>
            </a:r>
          </a:p>
          <a:p>
            <a:pPr lvl="1"/>
            <a:r>
              <a:rPr lang="en-US" sz="2200" dirty="0" smtClean="0"/>
              <a:t>Determine if changes are perceived negatively</a:t>
            </a:r>
          </a:p>
          <a:p>
            <a:r>
              <a:rPr lang="en-US" dirty="0" smtClean="0">
                <a:solidFill>
                  <a:srgbClr val="00B0F0"/>
                </a:solidFill>
              </a:rPr>
              <a:t>Preference </a:t>
            </a:r>
            <a:r>
              <a:rPr lang="en-US" dirty="0">
                <a:solidFill>
                  <a:srgbClr val="00B0F0"/>
                </a:solidFill>
              </a:rPr>
              <a:t>for ring distribution frequency (</a:t>
            </a:r>
            <a:r>
              <a:rPr lang="en-US" dirty="0" smtClean="0">
                <a:solidFill>
                  <a:srgbClr val="00B0F0"/>
                </a:solidFill>
              </a:rPr>
              <a:t>1 </a:t>
            </a:r>
            <a:r>
              <a:rPr lang="en-US" dirty="0">
                <a:solidFill>
                  <a:srgbClr val="00B0F0"/>
                </a:solidFill>
              </a:rPr>
              <a:t>vs </a:t>
            </a:r>
            <a:r>
              <a:rPr lang="en-US" dirty="0" smtClean="0">
                <a:solidFill>
                  <a:srgbClr val="00B0F0"/>
                </a:solidFill>
              </a:rPr>
              <a:t>3 at a time)</a:t>
            </a:r>
          </a:p>
          <a:p>
            <a:pPr lvl="1"/>
            <a:r>
              <a:rPr lang="en-US" sz="2200" dirty="0" smtClean="0"/>
              <a:t>Inform future implementation projects</a:t>
            </a:r>
            <a:endParaRPr lang="en-US" sz="2200" dirty="0"/>
          </a:p>
          <a:p>
            <a:endParaRPr lang="en-US" dirty="0"/>
          </a:p>
          <a:p>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724803637"/>
              </p:ext>
            </p:extLst>
          </p:nvPr>
        </p:nvGraphicFramePr>
        <p:xfrm>
          <a:off x="5830823" y="1673228"/>
          <a:ext cx="6132577" cy="5008112"/>
        </p:xfrm>
        <a:graphic>
          <a:graphicData uri="http://schemas.openxmlformats.org/drawingml/2006/table">
            <a:tbl>
              <a:tblPr firstRow="1" firstCol="1" bandRow="1"/>
              <a:tblGrid>
                <a:gridCol w="323850"/>
                <a:gridCol w="2614422"/>
                <a:gridCol w="3194305"/>
              </a:tblGrid>
              <a:tr h="1452794">
                <a:tc>
                  <a:txBody>
                    <a:bodyPr/>
                    <a:lstStyle/>
                    <a:p>
                      <a:pPr marL="228600" marR="0" indent="-228600">
                        <a:spcBef>
                          <a:spcPts val="300"/>
                        </a:spcBef>
                        <a:spcAft>
                          <a:spcPts val="300"/>
                        </a:spcAft>
                        <a:tabLst>
                          <a:tab pos="228600" algn="l"/>
                          <a:tab pos="228600" algn="l"/>
                          <a:tab pos="1885950" algn="l"/>
                          <a:tab pos="2228850" algn="l"/>
                          <a:tab pos="2857500" algn="l"/>
                        </a:tabLst>
                      </a:pPr>
                      <a:r>
                        <a:rPr lang="en-US" sz="1200" dirty="0" smtClean="0">
                          <a:effectLst/>
                          <a:latin typeface="Calibri" panose="020F0502020204030204" pitchFamily="34" charset="0"/>
                          <a:ea typeface="Times New Roman" panose="02020603050405020304" pitchFamily="18" charset="0"/>
                          <a:cs typeface="Arial" panose="020B0604020202020204" pitchFamily="34" charset="0"/>
                        </a:rPr>
                        <a:t>21</a:t>
                      </a:r>
                      <a:endParaRPr lang="en-US" sz="1200" dirty="0">
                        <a:effectLst/>
                        <a:latin typeface="Calibri" panose="020F0502020204030204" pitchFamily="34" charset="0"/>
                        <a:ea typeface="Times New Roman" panose="02020603050405020304" pitchFamily="18" charset="0"/>
                        <a:cs typeface="Arial" panose="020B0604020202020204" pitchFamily="34"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How difficult was it to store the ring(s) at home? 	</a:t>
                      </a:r>
                    </a:p>
                    <a:p>
                      <a:pPr marL="0" marR="0">
                        <a:spcBef>
                          <a:spcPts val="0"/>
                        </a:spcBef>
                        <a:spcAft>
                          <a:spcPts val="0"/>
                        </a:spcAft>
                      </a:pPr>
                      <a:endParaRPr lang="en-US" sz="1200" dirty="0">
                        <a:effectLst/>
                        <a:latin typeface="Calibri" panose="020F0502020204030204" pitchFamily="34" charset="0"/>
                        <a:ea typeface="Times New Roman" panose="02020603050405020304" pitchFamily="18"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200" b="0" i="0" u="none" strike="noStrike" baseline="-25000" dirty="0" smtClean="0">
                          <a:solidFill>
                            <a:srgbClr val="000000"/>
                          </a:solidFill>
                          <a:latin typeface="Calibri" panose="020F0502020204030204" pitchFamily="34" charset="0"/>
                        </a:rPr>
                        <a:t>1</a:t>
                      </a:r>
                      <a:r>
                        <a:rPr lang="en-US" sz="1200" b="0" i="0" u="none" strike="noStrike" baseline="0" dirty="0" smtClean="0">
                          <a:solidFill>
                            <a:srgbClr val="000000"/>
                          </a:solidFill>
                          <a:latin typeface="Calibri" panose="020F0502020204030204" pitchFamily="34" charset="0"/>
                        </a:rPr>
                        <a:t> very difficult </a:t>
                      </a:r>
                    </a:p>
                    <a:p>
                      <a:r>
                        <a:rPr lang="en-US" sz="1200" b="0" i="0" u="none" strike="noStrike" baseline="-25000" dirty="0" smtClean="0">
                          <a:solidFill>
                            <a:srgbClr val="000000"/>
                          </a:solidFill>
                          <a:latin typeface="Calibri" panose="020F0502020204030204" pitchFamily="34" charset="0"/>
                        </a:rPr>
                        <a:t>2</a:t>
                      </a:r>
                      <a:r>
                        <a:rPr lang="en-US" sz="1200" b="0" i="0" u="none" strike="noStrike" baseline="0" dirty="0" smtClean="0">
                          <a:solidFill>
                            <a:srgbClr val="000000"/>
                          </a:solidFill>
                          <a:latin typeface="Calibri" panose="020F0502020204030204" pitchFamily="34" charset="0"/>
                        </a:rPr>
                        <a:t> somewhat difficult </a:t>
                      </a:r>
                    </a:p>
                    <a:p>
                      <a:r>
                        <a:rPr lang="en-US" sz="1200" b="0" i="0" u="none" strike="noStrike" baseline="-25000" dirty="0" smtClean="0">
                          <a:solidFill>
                            <a:srgbClr val="000000"/>
                          </a:solidFill>
                          <a:latin typeface="Calibri" panose="020F0502020204030204" pitchFamily="34" charset="0"/>
                        </a:rPr>
                        <a:t>3</a:t>
                      </a:r>
                      <a:r>
                        <a:rPr lang="en-US" sz="1200" b="0" i="0" u="none" strike="noStrike" baseline="0" dirty="0" smtClean="0">
                          <a:solidFill>
                            <a:srgbClr val="000000"/>
                          </a:solidFill>
                          <a:latin typeface="Calibri" panose="020F0502020204030204" pitchFamily="34" charset="0"/>
                        </a:rPr>
                        <a:t> not at all difficult </a:t>
                      </a:r>
                    </a:p>
                    <a:p>
                      <a:r>
                        <a:rPr lang="en-US" sz="1200" b="0" i="0" u="none" strike="noStrike" baseline="-25000" dirty="0" smtClean="0">
                          <a:solidFill>
                            <a:srgbClr val="000000"/>
                          </a:solidFill>
                          <a:latin typeface="Calibri" panose="020F0502020204030204" pitchFamily="34" charset="0"/>
                        </a:rPr>
                        <a:t>4</a:t>
                      </a:r>
                      <a:r>
                        <a:rPr lang="en-US" sz="1200" b="0" i="0" u="none" strike="noStrike" baseline="0" dirty="0" smtClean="0">
                          <a:solidFill>
                            <a:srgbClr val="000000"/>
                          </a:solidFill>
                          <a:latin typeface="Calibri" panose="020F0502020204030204" pitchFamily="34" charset="0"/>
                        </a:rPr>
                        <a:t> not applicable - did not store ring(s) at home </a:t>
                      </a:r>
                    </a:p>
                    <a:p>
                      <a:r>
                        <a:rPr lang="en-US" sz="1200" b="0" i="0" u="none" strike="noStrike" baseline="-25000" dirty="0" smtClean="0">
                          <a:solidFill>
                            <a:srgbClr val="000000"/>
                          </a:solidFill>
                          <a:latin typeface="Calibri" panose="020F0502020204030204" pitchFamily="34" charset="0"/>
                        </a:rPr>
                        <a:t>5</a:t>
                      </a:r>
                      <a:r>
                        <a:rPr lang="en-US" sz="1200" b="0" i="0" u="none" strike="noStrike" baseline="0" dirty="0" smtClean="0">
                          <a:solidFill>
                            <a:srgbClr val="000000"/>
                          </a:solidFill>
                          <a:latin typeface="Calibri" panose="020F0502020204030204" pitchFamily="34" charset="0"/>
                        </a:rPr>
                        <a:t> not applicable - never used the ring during HOPE </a:t>
                      </a:r>
                      <a:r>
                        <a:rPr lang="en-US" sz="1200" b="0" i="0" u="none" strike="noStrike" baseline="0" dirty="0" smtClean="0">
                          <a:solidFill>
                            <a:srgbClr val="000000"/>
                          </a:solidFill>
                          <a:latin typeface="Wingdings" panose="05000000000000000000" pitchFamily="2" charset="2"/>
                        </a:rPr>
                        <a:t> </a:t>
                      </a:r>
                      <a:r>
                        <a:rPr lang="en-US" sz="1200" b="0" i="1" u="none" strike="noStrike" baseline="0" dirty="0" smtClean="0">
                          <a:solidFill>
                            <a:srgbClr val="000000"/>
                          </a:solidFill>
                          <a:latin typeface="Calibri" panose="020F0502020204030204" pitchFamily="34" charset="0"/>
                        </a:rPr>
                        <a:t>If not applicable, skip to item 23. </a:t>
                      </a:r>
                      <a:r>
                        <a:rPr lang="en-US" sz="1200" b="0" i="0" u="none" strike="noStrike" baseline="0" dirty="0" smtClean="0">
                          <a:solidFill>
                            <a:srgbClr val="000000"/>
                          </a:solidFill>
                          <a:latin typeface="Calibri" panose="020F0502020204030204" pitchFamily="34" charset="0"/>
                        </a:rPr>
                        <a:t>	</a:t>
                      </a:r>
                    </a:p>
                    <a:p>
                      <a:pPr marL="209550" marR="0" indent="-209550">
                        <a:spcBef>
                          <a:spcPts val="0"/>
                        </a:spcBef>
                        <a:spcAft>
                          <a:spcPts val="0"/>
                        </a:spcAft>
                      </a:pPr>
                      <a:endParaRPr lang="en-US" sz="1200" dirty="0">
                        <a:effectLst/>
                        <a:latin typeface="Calibri" panose="020F0502020204030204" pitchFamily="34" charset="0"/>
                        <a:ea typeface="Times New Roman" panose="02020603050405020304" pitchFamily="18"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673">
                <a:tc>
                  <a:txBody>
                    <a:bodyPr/>
                    <a:lstStyle/>
                    <a:p>
                      <a:pPr marL="228600" marR="0" indent="-228600">
                        <a:spcBef>
                          <a:spcPts val="300"/>
                        </a:spcBef>
                        <a:spcAft>
                          <a:spcPts val="300"/>
                        </a:spcAft>
                        <a:tabLst>
                          <a:tab pos="228600" algn="l"/>
                          <a:tab pos="228600" algn="l"/>
                          <a:tab pos="1885950" algn="l"/>
                          <a:tab pos="2228850" algn="l"/>
                          <a:tab pos="2857500" algn="l"/>
                        </a:tabLst>
                      </a:pPr>
                      <a:r>
                        <a:rPr lang="en-US" sz="1200" dirty="0" smtClean="0">
                          <a:effectLst/>
                          <a:latin typeface="Calibri" panose="020F0502020204030204" pitchFamily="34" charset="0"/>
                          <a:ea typeface="Times New Roman" panose="02020603050405020304" pitchFamily="18" charset="0"/>
                          <a:cs typeface="Arial" panose="020B0604020202020204" pitchFamily="34" charset="0"/>
                        </a:rPr>
                        <a:t>22</a:t>
                      </a:r>
                      <a:endParaRPr lang="en-US" sz="1200" dirty="0">
                        <a:effectLst/>
                        <a:latin typeface="Calibri" panose="020F0502020204030204" pitchFamily="34" charset="0"/>
                        <a:ea typeface="Times New Roman" panose="02020603050405020304" pitchFamily="18" charset="0"/>
                        <a:cs typeface="Arial" panose="020B0604020202020204" pitchFamily="34"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200" b="0" i="0" u="none" strike="noStrike" baseline="0" dirty="0" smtClean="0">
                          <a:solidFill>
                            <a:srgbClr val="000000"/>
                          </a:solidFill>
                          <a:latin typeface="Calibri" panose="020F0502020204030204" pitchFamily="34" charset="0"/>
                        </a:rPr>
                        <a:t>Have you noticed any of the following changes in your vagina while wearing the vaginal ring? </a:t>
                      </a: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b="0" i="0" u="none" strike="noStrike" kern="1200" baseline="0" dirty="0" smtClean="0">
                          <a:solidFill>
                            <a:schemeClr val="tx1"/>
                          </a:solidFill>
                          <a:latin typeface="+mn-lt"/>
                          <a:ea typeface="+mn-ea"/>
                          <a:cs typeface="+mn-cs"/>
                        </a:rPr>
                        <a:t>	</a:t>
                      </a: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673">
                <a:tc>
                  <a:txBody>
                    <a:bodyPr/>
                    <a:lstStyle/>
                    <a:p>
                      <a:pPr marL="228600" marR="0" indent="-228600">
                        <a:spcBef>
                          <a:spcPts val="300"/>
                        </a:spcBef>
                        <a:spcAft>
                          <a:spcPts val="300"/>
                        </a:spcAft>
                        <a:tabLst>
                          <a:tab pos="228600" algn="l"/>
                          <a:tab pos="228600" algn="l"/>
                          <a:tab pos="1885950" algn="l"/>
                          <a:tab pos="2228850" algn="l"/>
                          <a:tab pos="2857500" algn="l"/>
                        </a:tabLst>
                      </a:pPr>
                      <a:endParaRPr lang="en-US" sz="1200" dirty="0">
                        <a:effectLst/>
                        <a:latin typeface="Calibri" panose="020F0502020204030204" pitchFamily="34" charset="0"/>
                        <a:ea typeface="Times New Roman" panose="02020603050405020304" pitchFamily="18" charset="0"/>
                        <a:cs typeface="Arial" panose="020B0604020202020204" pitchFamily="34"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200" b="0" i="0" u="none" strike="noStrike" baseline="0" dirty="0" smtClean="0">
                          <a:solidFill>
                            <a:srgbClr val="000000"/>
                          </a:solidFill>
                          <a:latin typeface="Calibri" panose="020F0502020204030204" pitchFamily="34" charset="0"/>
                        </a:rPr>
                        <a:t>22a. vagina wetter </a:t>
                      </a: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aseline="-25000"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 Yes</a:t>
                      </a:r>
                    </a:p>
                    <a:p>
                      <a:pPr marL="0" marR="0">
                        <a:lnSpc>
                          <a:spcPct val="107000"/>
                        </a:lnSpc>
                        <a:spcBef>
                          <a:spcPts val="0"/>
                        </a:spcBef>
                        <a:spcAft>
                          <a:spcPts val="0"/>
                        </a:spcAft>
                      </a:pPr>
                      <a:r>
                        <a:rPr lang="en-US" sz="1200" baseline="-25000" dirty="0" smtClean="0">
                          <a:effectLst/>
                          <a:latin typeface="Calibri" panose="020F0502020204030204" pitchFamily="34" charset="0"/>
                          <a:ea typeface="Calibri" panose="020F0502020204030204" pitchFamily="34" charset="0"/>
                          <a:cs typeface="Times New Roman" panose="02020603050405020304" pitchFamily="18" charset="0"/>
                        </a:rPr>
                        <a:t>2</a:t>
                      </a: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 No</a:t>
                      </a:r>
                      <a:r>
                        <a:rPr lang="en-US"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200" baseline="0" dirty="0" smtClean="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200" b="0" i="0" u="none" strike="noStrike" kern="1200" baseline="0" dirty="0" smtClean="0">
                          <a:solidFill>
                            <a:schemeClr val="tx1"/>
                          </a:solidFill>
                          <a:latin typeface="+mn-lt"/>
                          <a:ea typeface="+mn-ea"/>
                          <a:cs typeface="+mn-cs"/>
                        </a:rPr>
                        <a:t> </a:t>
                      </a:r>
                      <a:r>
                        <a:rPr lang="en-US" sz="1200" b="0" i="1" u="none" strike="noStrike" kern="1200" baseline="0" dirty="0" smtClean="0">
                          <a:solidFill>
                            <a:schemeClr val="tx1"/>
                          </a:solidFill>
                          <a:latin typeface="+mn-lt"/>
                          <a:ea typeface="+mn-ea"/>
                          <a:cs typeface="+mn-cs"/>
                        </a:rPr>
                        <a:t>If no, skip to item 22b. </a:t>
                      </a:r>
                      <a:endParaRPr lang="en-US" sz="1200" dirty="0">
                        <a:effectLst/>
                        <a:latin typeface="Calibri" panose="020F0502020204030204" pitchFamily="34" charset="0"/>
                        <a:ea typeface="Times New Roman" panose="02020603050405020304" pitchFamily="18"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673">
                <a:tc>
                  <a:txBody>
                    <a:bodyPr/>
                    <a:lstStyle/>
                    <a:p>
                      <a:pPr marL="228600" marR="0" indent="-228600">
                        <a:spcBef>
                          <a:spcPts val="300"/>
                        </a:spcBef>
                        <a:spcAft>
                          <a:spcPts val="300"/>
                        </a:spcAft>
                        <a:tabLst>
                          <a:tab pos="228600" algn="l"/>
                          <a:tab pos="228600" algn="l"/>
                          <a:tab pos="1885950" algn="l"/>
                          <a:tab pos="2228850" algn="l"/>
                          <a:tab pos="2857500" algn="l"/>
                        </a:tabLst>
                      </a:pPr>
                      <a:endParaRPr lang="en-US" sz="1200" dirty="0">
                        <a:effectLst/>
                        <a:latin typeface="Calibri" panose="020F0502020204030204" pitchFamily="34" charset="0"/>
                        <a:ea typeface="Times New Roman" panose="02020603050405020304" pitchFamily="18" charset="0"/>
                        <a:cs typeface="Arial" panose="020B0604020202020204" pitchFamily="34"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200" b="0" i="0" u="none" strike="noStrike" baseline="0" dirty="0" smtClean="0">
                          <a:solidFill>
                            <a:srgbClr val="000000"/>
                          </a:solidFill>
                          <a:latin typeface="Calibri" panose="020F0502020204030204" pitchFamily="34" charset="0"/>
                        </a:rPr>
                        <a:t>22a1. Was this change a problem for you? 	</a:t>
                      </a: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aseline="-25000"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 Yes</a:t>
                      </a:r>
                    </a:p>
                    <a:p>
                      <a:pPr marL="0" marR="0">
                        <a:lnSpc>
                          <a:spcPct val="107000"/>
                        </a:lnSpc>
                        <a:spcBef>
                          <a:spcPts val="0"/>
                        </a:spcBef>
                        <a:spcAft>
                          <a:spcPts val="0"/>
                        </a:spcAft>
                      </a:pPr>
                      <a:r>
                        <a:rPr lang="en-US" sz="1200" baseline="-25000" dirty="0" smtClean="0">
                          <a:effectLst/>
                          <a:latin typeface="Calibri" panose="020F0502020204030204" pitchFamily="34" charset="0"/>
                          <a:ea typeface="Calibri" panose="020F0502020204030204" pitchFamily="34" charset="0"/>
                          <a:cs typeface="Times New Roman" panose="02020603050405020304" pitchFamily="18" charset="0"/>
                        </a:rPr>
                        <a:t>2</a:t>
                      </a: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 No</a:t>
                      </a:r>
                      <a:endParaRPr lang="en-US" sz="1200" dirty="0">
                        <a:effectLst/>
                        <a:latin typeface="Calibri" panose="020F0502020204030204" pitchFamily="34" charset="0"/>
                        <a:ea typeface="Times New Roman" panose="02020603050405020304" pitchFamily="18"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673">
                <a:tc>
                  <a:txBody>
                    <a:bodyPr/>
                    <a:lstStyle/>
                    <a:p>
                      <a:pPr marL="228600" marR="0" indent="-228600">
                        <a:spcBef>
                          <a:spcPts val="300"/>
                        </a:spcBef>
                        <a:spcAft>
                          <a:spcPts val="300"/>
                        </a:spcAft>
                        <a:tabLst>
                          <a:tab pos="228600" algn="l"/>
                          <a:tab pos="228600" algn="l"/>
                          <a:tab pos="1885950" algn="l"/>
                          <a:tab pos="2228850" algn="l"/>
                          <a:tab pos="2857500" algn="l"/>
                        </a:tabLst>
                      </a:pPr>
                      <a:endParaRPr lang="en-US" sz="1200" dirty="0">
                        <a:effectLst/>
                        <a:latin typeface="Calibri" panose="020F0502020204030204" pitchFamily="34" charset="0"/>
                        <a:ea typeface="Times New Roman" panose="02020603050405020304" pitchFamily="18" charset="0"/>
                        <a:cs typeface="Arial" panose="020B0604020202020204" pitchFamily="34"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200" b="0" i="0" u="none" strike="noStrike" baseline="0" dirty="0" smtClean="0">
                          <a:solidFill>
                            <a:srgbClr val="000000"/>
                          </a:solidFill>
                          <a:latin typeface="Calibri" panose="020F0502020204030204" pitchFamily="34" charset="0"/>
                        </a:rPr>
                        <a:t>22b. vagina drier 	</a:t>
                      </a: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aseline="-25000"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 Yes</a:t>
                      </a:r>
                    </a:p>
                    <a:p>
                      <a:pPr marL="0" marR="0">
                        <a:lnSpc>
                          <a:spcPct val="107000"/>
                        </a:lnSpc>
                        <a:spcBef>
                          <a:spcPts val="0"/>
                        </a:spcBef>
                        <a:spcAft>
                          <a:spcPts val="0"/>
                        </a:spcAft>
                      </a:pPr>
                      <a:r>
                        <a:rPr lang="en-US" sz="1200" baseline="-25000" dirty="0" smtClean="0">
                          <a:effectLst/>
                          <a:latin typeface="Calibri" panose="020F0502020204030204" pitchFamily="34" charset="0"/>
                          <a:ea typeface="Calibri" panose="020F0502020204030204" pitchFamily="34" charset="0"/>
                          <a:cs typeface="Times New Roman" panose="02020603050405020304" pitchFamily="18" charset="0"/>
                        </a:rPr>
                        <a:t>2</a:t>
                      </a: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 No</a:t>
                      </a:r>
                      <a:r>
                        <a:rPr lang="en-US"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200" baseline="0" dirty="0" smtClean="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200" b="0" i="0" u="none" strike="noStrike" kern="1200" baseline="0" dirty="0" smtClean="0">
                          <a:solidFill>
                            <a:schemeClr val="tx1"/>
                          </a:solidFill>
                          <a:latin typeface="+mn-lt"/>
                          <a:ea typeface="+mn-ea"/>
                          <a:cs typeface="+mn-cs"/>
                        </a:rPr>
                        <a:t> </a:t>
                      </a:r>
                      <a:r>
                        <a:rPr lang="en-US" sz="1200" b="0" i="1" u="none" strike="noStrike" kern="1200" baseline="0" dirty="0" smtClean="0">
                          <a:solidFill>
                            <a:schemeClr val="tx1"/>
                          </a:solidFill>
                          <a:latin typeface="+mn-lt"/>
                          <a:ea typeface="+mn-ea"/>
                          <a:cs typeface="+mn-cs"/>
                        </a:rPr>
                        <a:t>If no, skip to item 22b. </a:t>
                      </a:r>
                      <a:endParaRPr lang="en-US" sz="1200" dirty="0">
                        <a:effectLst/>
                        <a:latin typeface="Calibri" panose="020F0502020204030204" pitchFamily="34" charset="0"/>
                        <a:ea typeface="Times New Roman" panose="02020603050405020304" pitchFamily="18"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673">
                <a:tc>
                  <a:txBody>
                    <a:bodyPr/>
                    <a:lstStyle/>
                    <a:p>
                      <a:pPr marL="228600" marR="0" indent="-228600">
                        <a:spcBef>
                          <a:spcPts val="300"/>
                        </a:spcBef>
                        <a:spcAft>
                          <a:spcPts val="300"/>
                        </a:spcAft>
                        <a:tabLst>
                          <a:tab pos="228600" algn="l"/>
                          <a:tab pos="228600" algn="l"/>
                          <a:tab pos="1885950" algn="l"/>
                          <a:tab pos="2228850" algn="l"/>
                          <a:tab pos="2857500" algn="l"/>
                        </a:tabLst>
                      </a:pPr>
                      <a:endParaRPr lang="en-US" sz="1200" dirty="0">
                        <a:effectLst/>
                        <a:latin typeface="Calibri" panose="020F0502020204030204" pitchFamily="34" charset="0"/>
                        <a:ea typeface="Times New Roman" panose="02020603050405020304" pitchFamily="18" charset="0"/>
                        <a:cs typeface="Arial" panose="020B0604020202020204" pitchFamily="34"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200" b="0" i="0" u="none" strike="noStrike" baseline="0" dirty="0" smtClean="0">
                          <a:solidFill>
                            <a:srgbClr val="000000"/>
                          </a:solidFill>
                          <a:latin typeface="Calibri" panose="020F0502020204030204" pitchFamily="34" charset="0"/>
                        </a:rPr>
                        <a:t>22b1. Was this change a problem for you? 	</a:t>
                      </a: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aseline="-25000"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 Yes</a:t>
                      </a:r>
                    </a:p>
                    <a:p>
                      <a:pPr marL="0" marR="0">
                        <a:lnSpc>
                          <a:spcPct val="107000"/>
                        </a:lnSpc>
                        <a:spcBef>
                          <a:spcPts val="0"/>
                        </a:spcBef>
                        <a:spcAft>
                          <a:spcPts val="0"/>
                        </a:spcAft>
                      </a:pPr>
                      <a:r>
                        <a:rPr lang="en-US" sz="1200" baseline="-25000" dirty="0" smtClean="0">
                          <a:effectLst/>
                          <a:latin typeface="Calibri" panose="020F0502020204030204" pitchFamily="34" charset="0"/>
                          <a:ea typeface="Calibri" panose="020F0502020204030204" pitchFamily="34" charset="0"/>
                          <a:cs typeface="Times New Roman" panose="02020603050405020304" pitchFamily="18" charset="0"/>
                        </a:rPr>
                        <a:t>2</a:t>
                      </a: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 No</a:t>
                      </a:r>
                      <a:endParaRPr lang="en-US" sz="1200" dirty="0">
                        <a:effectLst/>
                        <a:latin typeface="Calibri" panose="020F0502020204030204" pitchFamily="34" charset="0"/>
                        <a:ea typeface="Times New Roman" panose="02020603050405020304" pitchFamily="18"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673">
                <a:tc>
                  <a:txBody>
                    <a:bodyPr/>
                    <a:lstStyle/>
                    <a:p>
                      <a:pPr marL="228600" marR="0" indent="-228600">
                        <a:spcBef>
                          <a:spcPts val="300"/>
                        </a:spcBef>
                        <a:spcAft>
                          <a:spcPts val="300"/>
                        </a:spcAft>
                        <a:tabLst>
                          <a:tab pos="228600" algn="l"/>
                          <a:tab pos="228600" algn="l"/>
                          <a:tab pos="1885950" algn="l"/>
                          <a:tab pos="2228850" algn="l"/>
                          <a:tab pos="2857500" algn="l"/>
                        </a:tabLst>
                      </a:pPr>
                      <a:endParaRPr lang="en-US" sz="1200" dirty="0">
                        <a:effectLst/>
                        <a:latin typeface="Calibri" panose="020F0502020204030204" pitchFamily="34" charset="0"/>
                        <a:ea typeface="Times New Roman" panose="02020603050405020304" pitchFamily="18" charset="0"/>
                        <a:cs typeface="Arial" panose="020B0604020202020204" pitchFamily="34"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200" b="0" i="0" u="none" strike="noStrike" baseline="0" dirty="0" smtClean="0">
                          <a:solidFill>
                            <a:srgbClr val="000000"/>
                          </a:solidFill>
                          <a:latin typeface="Calibri" panose="020F0502020204030204" pitchFamily="34" charset="0"/>
                        </a:rPr>
                        <a:t>22c. change in scent or smell from the vagina 	</a:t>
                      </a: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aseline="-25000"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 Yes</a:t>
                      </a:r>
                    </a:p>
                    <a:p>
                      <a:pPr marL="0" marR="0">
                        <a:lnSpc>
                          <a:spcPct val="107000"/>
                        </a:lnSpc>
                        <a:spcBef>
                          <a:spcPts val="0"/>
                        </a:spcBef>
                        <a:spcAft>
                          <a:spcPts val="0"/>
                        </a:spcAft>
                      </a:pPr>
                      <a:r>
                        <a:rPr lang="en-US" sz="1200" baseline="-25000" dirty="0" smtClean="0">
                          <a:effectLst/>
                          <a:latin typeface="Calibri" panose="020F0502020204030204" pitchFamily="34" charset="0"/>
                          <a:ea typeface="Calibri" panose="020F0502020204030204" pitchFamily="34" charset="0"/>
                          <a:cs typeface="Times New Roman" panose="02020603050405020304" pitchFamily="18" charset="0"/>
                        </a:rPr>
                        <a:t>2</a:t>
                      </a: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 No</a:t>
                      </a:r>
                      <a:r>
                        <a:rPr lang="en-US"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200" baseline="0" dirty="0" smtClean="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200" b="0" i="0" u="none" strike="noStrike" kern="1200" baseline="0" dirty="0" smtClean="0">
                          <a:solidFill>
                            <a:schemeClr val="tx1"/>
                          </a:solidFill>
                          <a:latin typeface="+mn-lt"/>
                          <a:ea typeface="+mn-ea"/>
                          <a:cs typeface="+mn-cs"/>
                        </a:rPr>
                        <a:t> </a:t>
                      </a:r>
                      <a:r>
                        <a:rPr lang="en-US" sz="1200" b="0" i="1" u="none" strike="noStrike" kern="1200" baseline="0" dirty="0" smtClean="0">
                          <a:solidFill>
                            <a:schemeClr val="tx1"/>
                          </a:solidFill>
                          <a:latin typeface="+mn-lt"/>
                          <a:ea typeface="+mn-ea"/>
                          <a:cs typeface="+mn-cs"/>
                        </a:rPr>
                        <a:t>If no, skip to item 22b. </a:t>
                      </a:r>
                      <a:endParaRPr lang="en-US" sz="1200" dirty="0">
                        <a:effectLst/>
                        <a:latin typeface="Calibri" panose="020F0502020204030204" pitchFamily="34" charset="0"/>
                        <a:ea typeface="Times New Roman" panose="02020603050405020304" pitchFamily="18"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673">
                <a:tc>
                  <a:txBody>
                    <a:bodyPr/>
                    <a:lstStyle/>
                    <a:p>
                      <a:pPr marL="228600" marR="0" indent="-228600">
                        <a:spcBef>
                          <a:spcPts val="300"/>
                        </a:spcBef>
                        <a:spcAft>
                          <a:spcPts val="300"/>
                        </a:spcAft>
                        <a:tabLst>
                          <a:tab pos="228600" algn="l"/>
                          <a:tab pos="228600" algn="l"/>
                          <a:tab pos="1885950" algn="l"/>
                          <a:tab pos="2228850" algn="l"/>
                          <a:tab pos="2857500" algn="l"/>
                        </a:tabLst>
                      </a:pPr>
                      <a:endParaRPr lang="en-US" sz="1200" dirty="0">
                        <a:effectLst/>
                        <a:latin typeface="Calibri" panose="020F0502020204030204" pitchFamily="34" charset="0"/>
                        <a:ea typeface="Times New Roman" panose="02020603050405020304" pitchFamily="18" charset="0"/>
                        <a:cs typeface="Arial" panose="020B0604020202020204" pitchFamily="34"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200" b="0" i="0" u="none" strike="noStrike" baseline="0" dirty="0" smtClean="0">
                          <a:solidFill>
                            <a:srgbClr val="000000"/>
                          </a:solidFill>
                          <a:latin typeface="Calibri" panose="020F0502020204030204" pitchFamily="34" charset="0"/>
                        </a:rPr>
                        <a:t>22c1. Was this change a problem for you? 	</a:t>
                      </a: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aseline="-25000"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 Yes</a:t>
                      </a:r>
                    </a:p>
                    <a:p>
                      <a:pPr marL="0" marR="0">
                        <a:lnSpc>
                          <a:spcPct val="107000"/>
                        </a:lnSpc>
                        <a:spcBef>
                          <a:spcPts val="0"/>
                        </a:spcBef>
                        <a:spcAft>
                          <a:spcPts val="0"/>
                        </a:spcAft>
                      </a:pPr>
                      <a:r>
                        <a:rPr lang="en-US" sz="1200" baseline="-25000" dirty="0" smtClean="0">
                          <a:effectLst/>
                          <a:latin typeface="Calibri" panose="020F0502020204030204" pitchFamily="34" charset="0"/>
                          <a:ea typeface="Calibri" panose="020F0502020204030204" pitchFamily="34" charset="0"/>
                          <a:cs typeface="Times New Roman" panose="02020603050405020304" pitchFamily="18" charset="0"/>
                        </a:rPr>
                        <a:t>2</a:t>
                      </a: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 No</a:t>
                      </a:r>
                      <a:endParaRPr lang="en-US" sz="1200" dirty="0" smtClean="0">
                        <a:effectLst/>
                        <a:latin typeface="Calibri" panose="020F0502020204030204" pitchFamily="34" charset="0"/>
                        <a:ea typeface="Times New Roman" panose="02020603050405020304" pitchFamily="18"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673">
                <a:tc>
                  <a:txBody>
                    <a:bodyPr/>
                    <a:lstStyle/>
                    <a:p>
                      <a:pPr marL="228600" marR="0" indent="-228600">
                        <a:spcBef>
                          <a:spcPts val="300"/>
                        </a:spcBef>
                        <a:spcAft>
                          <a:spcPts val="300"/>
                        </a:spcAft>
                        <a:tabLst>
                          <a:tab pos="228600" algn="l"/>
                          <a:tab pos="228600" algn="l"/>
                          <a:tab pos="1885950" algn="l"/>
                          <a:tab pos="2228850" algn="l"/>
                          <a:tab pos="2857500" algn="l"/>
                        </a:tabLst>
                      </a:pPr>
                      <a:r>
                        <a:rPr lang="en-US" sz="1200" dirty="0" smtClean="0">
                          <a:effectLst/>
                          <a:latin typeface="Calibri" panose="020F0502020204030204" pitchFamily="34" charset="0"/>
                          <a:ea typeface="Times New Roman" panose="02020603050405020304" pitchFamily="18" charset="0"/>
                          <a:cs typeface="Arial" panose="020B0604020202020204" pitchFamily="34" charset="0"/>
                        </a:rPr>
                        <a:t>23</a:t>
                      </a:r>
                      <a:endParaRPr lang="en-US" sz="1200" dirty="0">
                        <a:effectLst/>
                        <a:latin typeface="Calibri" panose="020F0502020204030204" pitchFamily="34" charset="0"/>
                        <a:ea typeface="Times New Roman" panose="02020603050405020304" pitchFamily="18" charset="0"/>
                        <a:cs typeface="Arial" panose="020B0604020202020204" pitchFamily="34"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200" b="0" i="0" u="none" strike="noStrike" baseline="0" dirty="0" smtClean="0">
                          <a:solidFill>
                            <a:srgbClr val="000000"/>
                          </a:solidFill>
                          <a:latin typeface="Calibri" panose="020F0502020204030204" pitchFamily="34" charset="0"/>
                        </a:rPr>
                        <a:t>Do you prefer to receive one ring or three rings at a time? 	</a:t>
                      </a:r>
                    </a:p>
                    <a:p>
                      <a:pPr marL="0" marR="0">
                        <a:spcBef>
                          <a:spcPts val="0"/>
                        </a:spcBef>
                        <a:spcAft>
                          <a:spcPts val="0"/>
                        </a:spcAft>
                      </a:pPr>
                      <a:endParaRPr lang="en-US" sz="1200" dirty="0">
                        <a:effectLst/>
                        <a:latin typeface="Calibri" panose="020F0502020204030204" pitchFamily="34" charset="0"/>
                        <a:ea typeface="Times New Roman" panose="02020603050405020304" pitchFamily="18"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200" baseline="-25000" dirty="0" smtClean="0">
                          <a:effectLst/>
                          <a:latin typeface="Calibri" panose="020F0502020204030204" pitchFamily="34" charset="0"/>
                          <a:ea typeface="Calibri" panose="020F0502020204030204" pitchFamily="34" charset="0"/>
                          <a:cs typeface="Times New Roman" panose="02020603050405020304" pitchFamily="18" charset="0"/>
                        </a:rPr>
                        <a:t>1 </a:t>
                      </a:r>
                      <a:r>
                        <a:rPr lang="en-US" sz="1200" b="0" i="0" u="none" strike="noStrike" baseline="0" dirty="0" smtClean="0">
                          <a:solidFill>
                            <a:srgbClr val="000000"/>
                          </a:solidFill>
                          <a:latin typeface="Calibri" panose="020F0502020204030204" pitchFamily="34" charset="0"/>
                        </a:rPr>
                        <a:t>prefer receiving 1 ring at a time </a:t>
                      </a:r>
                    </a:p>
                    <a:p>
                      <a:r>
                        <a:rPr lang="en-US" sz="1200" baseline="-25000" dirty="0" smtClean="0">
                          <a:effectLst/>
                          <a:latin typeface="Calibri" panose="020F0502020204030204" pitchFamily="34" charset="0"/>
                          <a:ea typeface="Calibri" panose="020F0502020204030204" pitchFamily="34" charset="0"/>
                          <a:cs typeface="Times New Roman" panose="02020603050405020304" pitchFamily="18" charset="0"/>
                        </a:rPr>
                        <a:t>2 </a:t>
                      </a:r>
                      <a:r>
                        <a:rPr lang="en-US" sz="1200" b="0" i="0" u="none" strike="noStrike" baseline="0" dirty="0" smtClean="0">
                          <a:solidFill>
                            <a:srgbClr val="000000"/>
                          </a:solidFill>
                          <a:latin typeface="Calibri" panose="020F0502020204030204" pitchFamily="34" charset="0"/>
                        </a:rPr>
                        <a:t>prefer receiving 3 rings at a time </a:t>
                      </a:r>
                    </a:p>
                    <a:p>
                      <a:r>
                        <a:rPr lang="en-US" sz="1200" baseline="-25000" dirty="0" smtClean="0">
                          <a:effectLst/>
                          <a:latin typeface="Calibri" panose="020F0502020204030204" pitchFamily="34" charset="0"/>
                          <a:ea typeface="Calibri" panose="020F0502020204030204" pitchFamily="34" charset="0"/>
                          <a:cs typeface="Times New Roman" panose="02020603050405020304" pitchFamily="18" charset="0"/>
                        </a:rPr>
                        <a:t>3 </a:t>
                      </a:r>
                      <a:r>
                        <a:rPr lang="en-US" sz="1200" b="0" i="0" u="none" strike="noStrike" baseline="0" dirty="0" smtClean="0">
                          <a:solidFill>
                            <a:srgbClr val="000000"/>
                          </a:solidFill>
                          <a:latin typeface="Calibri" panose="020F0502020204030204" pitchFamily="34" charset="0"/>
                        </a:rPr>
                        <a:t>no preference </a:t>
                      </a:r>
                      <a:endParaRPr lang="en-US" sz="1200" dirty="0">
                        <a:effectLst/>
                        <a:latin typeface="Calibri" panose="020F0502020204030204" pitchFamily="34" charset="0"/>
                        <a:ea typeface="Times New Roman" panose="02020603050405020304" pitchFamily="18"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33745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033" y="274638"/>
            <a:ext cx="11724638" cy="1143000"/>
          </a:xfrm>
        </p:spPr>
        <p:txBody>
          <a:bodyPr/>
          <a:lstStyle/>
          <a:p>
            <a:r>
              <a:rPr lang="en-US" dirty="0">
                <a:solidFill>
                  <a:srgbClr val="00B0F0"/>
                </a:solidFill>
              </a:rPr>
              <a:t>NEW</a:t>
            </a:r>
            <a:r>
              <a:rPr lang="en-US" dirty="0">
                <a:solidFill>
                  <a:srgbClr val="740074"/>
                </a:solidFill>
              </a:rPr>
              <a:t> Follow-Up Behavior Assessment Questions</a:t>
            </a:r>
          </a:p>
        </p:txBody>
      </p:sp>
      <p:sp>
        <p:nvSpPr>
          <p:cNvPr id="3" name="Content Placeholder 2"/>
          <p:cNvSpPr>
            <a:spLocks noGrp="1"/>
          </p:cNvSpPr>
          <p:nvPr>
            <p:ph sz="half" idx="1"/>
          </p:nvPr>
        </p:nvSpPr>
        <p:spPr>
          <a:xfrm>
            <a:off x="365760" y="1600201"/>
            <a:ext cx="5628640" cy="4969649"/>
          </a:xfrm>
        </p:spPr>
        <p:txBody>
          <a:bodyPr/>
          <a:lstStyle/>
          <a:p>
            <a:pPr marL="0" indent="0">
              <a:buNone/>
            </a:pPr>
            <a:r>
              <a:rPr lang="en-US" dirty="0"/>
              <a:t>PUEV or Early Termination Visit Only</a:t>
            </a:r>
            <a:endParaRPr lang="en-US" dirty="0" smtClean="0">
              <a:solidFill>
                <a:srgbClr val="00B0F0"/>
              </a:solidFill>
            </a:endParaRPr>
          </a:p>
          <a:p>
            <a:r>
              <a:rPr lang="en-US" dirty="0" smtClean="0">
                <a:solidFill>
                  <a:srgbClr val="00B0F0"/>
                </a:solidFill>
              </a:rPr>
              <a:t>HIV </a:t>
            </a:r>
            <a:r>
              <a:rPr lang="en-US" dirty="0">
                <a:solidFill>
                  <a:srgbClr val="00B0F0"/>
                </a:solidFill>
              </a:rPr>
              <a:t>prevention method </a:t>
            </a:r>
            <a:r>
              <a:rPr lang="en-US" dirty="0" smtClean="0">
                <a:solidFill>
                  <a:srgbClr val="00B0F0"/>
                </a:solidFill>
              </a:rPr>
              <a:t>preference*</a:t>
            </a:r>
          </a:p>
          <a:p>
            <a:pPr lvl="1"/>
            <a:r>
              <a:rPr lang="en-US" dirty="0" smtClean="0"/>
              <a:t>Understand participant’s preference of ring versus condom for HIV prevention</a:t>
            </a:r>
            <a:endParaRPr lang="en-US" dirty="0"/>
          </a:p>
          <a:p>
            <a:r>
              <a:rPr lang="en-US" dirty="0">
                <a:solidFill>
                  <a:srgbClr val="00B0F0"/>
                </a:solidFill>
              </a:rPr>
              <a:t>Primary partner’s HIV prevention method </a:t>
            </a:r>
            <a:r>
              <a:rPr lang="en-US" dirty="0" smtClean="0">
                <a:solidFill>
                  <a:srgbClr val="00B0F0"/>
                </a:solidFill>
              </a:rPr>
              <a:t>preference</a:t>
            </a:r>
          </a:p>
          <a:p>
            <a:pPr lvl="1"/>
            <a:r>
              <a:rPr lang="en-US" dirty="0"/>
              <a:t>Understand </a:t>
            </a:r>
            <a:r>
              <a:rPr lang="en-US" dirty="0" smtClean="0"/>
              <a:t>partner’s preference </a:t>
            </a:r>
            <a:r>
              <a:rPr lang="en-US" dirty="0"/>
              <a:t>of ring versus condom for HIV </a:t>
            </a:r>
            <a:r>
              <a:rPr lang="en-US" dirty="0" smtClean="0"/>
              <a:t>prevention</a:t>
            </a:r>
            <a:endParaRPr lang="en-US" dirty="0"/>
          </a:p>
        </p:txBody>
      </p:sp>
      <p:graphicFrame>
        <p:nvGraphicFramePr>
          <p:cNvPr id="5" name="Content Placeholder 15"/>
          <p:cNvGraphicFramePr>
            <a:graphicFrameLocks/>
          </p:cNvGraphicFramePr>
          <p:nvPr>
            <p:extLst>
              <p:ext uri="{D42A27DB-BD31-4B8C-83A1-F6EECF244321}">
                <p14:modId xmlns:p14="http://schemas.microsoft.com/office/powerpoint/2010/main" val="2923771207"/>
              </p:ext>
            </p:extLst>
          </p:nvPr>
        </p:nvGraphicFramePr>
        <p:xfrm>
          <a:off x="5994400" y="2614738"/>
          <a:ext cx="5986271" cy="1722120"/>
        </p:xfrm>
        <a:graphic>
          <a:graphicData uri="http://schemas.openxmlformats.org/drawingml/2006/table">
            <a:tbl>
              <a:tblPr firstRow="1" firstCol="1" bandRow="1"/>
              <a:tblGrid>
                <a:gridCol w="316123"/>
                <a:gridCol w="3951076"/>
                <a:gridCol w="1719072"/>
              </a:tblGrid>
              <a:tr h="384493">
                <a:tc>
                  <a:txBody>
                    <a:bodyPr/>
                    <a:lstStyle/>
                    <a:p>
                      <a:pPr marL="228600" marR="0" indent="-228600">
                        <a:spcBef>
                          <a:spcPts val="300"/>
                        </a:spcBef>
                        <a:spcAft>
                          <a:spcPts val="300"/>
                        </a:spcAft>
                        <a:tabLst>
                          <a:tab pos="228600" algn="l"/>
                          <a:tab pos="228600" algn="l"/>
                          <a:tab pos="1885950" algn="l"/>
                          <a:tab pos="2228850" algn="l"/>
                          <a:tab pos="2857500" algn="l"/>
                        </a:tabLst>
                      </a:pPr>
                      <a:r>
                        <a:rPr lang="en-US" sz="1200" dirty="0" smtClean="0">
                          <a:effectLst/>
                          <a:latin typeface="+mj-lt"/>
                          <a:ea typeface="Times New Roman" panose="02020603050405020304" pitchFamily="18" charset="0"/>
                          <a:cs typeface="Times New Roman" panose="02020603050405020304" pitchFamily="18" charset="0"/>
                        </a:rPr>
                        <a:t>24</a:t>
                      </a:r>
                      <a:endParaRPr lang="en-US" sz="1200" dirty="0">
                        <a:effectLst/>
                        <a:latin typeface="+mj-lt"/>
                        <a:ea typeface="Times New Roman" panose="02020603050405020304" pitchFamily="18" charset="0"/>
                        <a:cs typeface="Arial" panose="020B0604020202020204" pitchFamily="34"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200" b="0" i="0" u="none" strike="noStrike" baseline="0" dirty="0" smtClean="0">
                          <a:solidFill>
                            <a:srgbClr val="000000"/>
                          </a:solidFill>
                          <a:latin typeface="Calibri" panose="020F0502020204030204" pitchFamily="34" charset="0"/>
                        </a:rPr>
                        <a:t>As a method to prevent HIV, which do you prefer to use? 	</a:t>
                      </a: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275590" algn="l"/>
                        </a:tabLst>
                      </a:pPr>
                      <a:r>
                        <a:rPr lang="en-US" sz="1200" baseline="-25000" dirty="0">
                          <a:effectLst/>
                          <a:latin typeface="+mj-lt"/>
                          <a:ea typeface="Batang" panose="02030600000101010101" pitchFamily="18" charset="-127"/>
                          <a:cs typeface="Times New Roman" panose="02020603050405020304" pitchFamily="18" charset="0"/>
                        </a:rPr>
                        <a:t>1</a:t>
                      </a:r>
                      <a:r>
                        <a:rPr lang="en-US" sz="1200" dirty="0">
                          <a:effectLst/>
                          <a:latin typeface="+mj-lt"/>
                          <a:ea typeface="Batang" panose="02030600000101010101" pitchFamily="18" charset="-127"/>
                          <a:cs typeface="Times New Roman" panose="02020603050405020304" pitchFamily="18" charset="0"/>
                        </a:rPr>
                        <a:t> </a:t>
                      </a:r>
                      <a:r>
                        <a:rPr lang="en-US" sz="1200" dirty="0" smtClean="0">
                          <a:effectLst/>
                          <a:latin typeface="+mj-lt"/>
                          <a:ea typeface="Batang" panose="02030600000101010101" pitchFamily="18" charset="-127"/>
                          <a:cs typeface="Times New Roman" panose="02020603050405020304" pitchFamily="18" charset="0"/>
                        </a:rPr>
                        <a:t>ring</a:t>
                      </a:r>
                      <a:endParaRPr lang="en-US" sz="1200" i="1" dirty="0">
                        <a:effectLst/>
                        <a:latin typeface="+mj-lt"/>
                        <a:ea typeface="Batang" panose="02030600000101010101" pitchFamily="18" charset="-127"/>
                        <a:cs typeface="Times New Roman" panose="02020603050405020304" pitchFamily="18" charset="0"/>
                      </a:endParaRPr>
                    </a:p>
                    <a:p>
                      <a:pPr marL="209550" marR="0" indent="-209550">
                        <a:spcBef>
                          <a:spcPts val="0"/>
                        </a:spcBef>
                        <a:spcAft>
                          <a:spcPts val="0"/>
                        </a:spcAft>
                      </a:pPr>
                      <a:r>
                        <a:rPr lang="en-US" sz="1200" baseline="-25000" dirty="0">
                          <a:effectLst/>
                          <a:latin typeface="+mj-lt"/>
                          <a:ea typeface="Batang" panose="02030600000101010101" pitchFamily="18" charset="-127"/>
                        </a:rPr>
                        <a:t>2</a:t>
                      </a:r>
                      <a:r>
                        <a:rPr lang="en-US" sz="1200" dirty="0">
                          <a:effectLst/>
                          <a:latin typeface="+mj-lt"/>
                          <a:ea typeface="Batang" panose="02030600000101010101" pitchFamily="18" charset="-127"/>
                        </a:rPr>
                        <a:t> </a:t>
                      </a:r>
                      <a:r>
                        <a:rPr lang="en-US" sz="1200" dirty="0" smtClean="0">
                          <a:effectLst/>
                          <a:latin typeface="+mj-lt"/>
                          <a:ea typeface="Batang" panose="02030600000101010101" pitchFamily="18" charset="-127"/>
                        </a:rPr>
                        <a:t>condom</a:t>
                      </a:r>
                    </a:p>
                    <a:p>
                      <a:pPr marL="209550" marR="0" indent="-209550">
                        <a:spcBef>
                          <a:spcPts val="0"/>
                        </a:spcBef>
                        <a:spcAft>
                          <a:spcPts val="0"/>
                        </a:spcAft>
                      </a:pPr>
                      <a:r>
                        <a:rPr lang="en-US" sz="1200" kern="1200" baseline="-25000" dirty="0" smtClean="0">
                          <a:solidFill>
                            <a:schemeClr val="tx1"/>
                          </a:solidFill>
                          <a:effectLst/>
                          <a:latin typeface="+mn-lt"/>
                          <a:ea typeface="Batang" panose="02030600000101010101" pitchFamily="18" charset="-127"/>
                          <a:cs typeface="+mn-cs"/>
                        </a:rPr>
                        <a:t>2 </a:t>
                      </a:r>
                      <a:r>
                        <a:rPr lang="en-US" sz="1200" kern="1200" baseline="0" dirty="0" smtClean="0">
                          <a:solidFill>
                            <a:schemeClr val="tx1"/>
                          </a:solidFill>
                          <a:effectLst/>
                          <a:latin typeface="+mn-lt"/>
                          <a:ea typeface="Batang" panose="02030600000101010101" pitchFamily="18" charset="-127"/>
                          <a:cs typeface="+mn-cs"/>
                        </a:rPr>
                        <a:t>neither</a:t>
                      </a:r>
                      <a:endParaRPr lang="en-US" sz="1200" kern="1200" baseline="-25000" dirty="0" smtClean="0">
                        <a:solidFill>
                          <a:schemeClr val="tx1"/>
                        </a:solidFill>
                        <a:effectLst/>
                        <a:latin typeface="+mn-lt"/>
                        <a:ea typeface="Batang" panose="02030600000101010101" pitchFamily="18" charset="-127"/>
                        <a:cs typeface="+mn-cs"/>
                      </a:endParaRPr>
                    </a:p>
                    <a:p>
                      <a:pPr marL="209550" marR="0" indent="-209550">
                        <a:spcBef>
                          <a:spcPts val="0"/>
                        </a:spcBef>
                        <a:spcAft>
                          <a:spcPts val="0"/>
                        </a:spcAft>
                      </a:pPr>
                      <a:r>
                        <a:rPr lang="en-US" sz="1200" kern="1200" baseline="-25000" dirty="0" smtClean="0">
                          <a:solidFill>
                            <a:schemeClr val="tx1"/>
                          </a:solidFill>
                          <a:effectLst/>
                          <a:latin typeface="+mn-lt"/>
                          <a:ea typeface="Batang" panose="02030600000101010101" pitchFamily="18" charset="-127"/>
                          <a:cs typeface="+mn-cs"/>
                        </a:rPr>
                        <a:t>4 </a:t>
                      </a:r>
                      <a:r>
                        <a:rPr lang="en-US" sz="1200" kern="1200" baseline="0" dirty="0" smtClean="0">
                          <a:solidFill>
                            <a:schemeClr val="tx1"/>
                          </a:solidFill>
                          <a:effectLst/>
                          <a:latin typeface="+mn-lt"/>
                          <a:ea typeface="Batang" panose="02030600000101010101" pitchFamily="18" charset="-127"/>
                          <a:cs typeface="+mn-cs"/>
                        </a:rPr>
                        <a:t>both equally</a:t>
                      </a:r>
                      <a:endParaRPr lang="en-US" sz="1200" dirty="0">
                        <a:effectLst/>
                        <a:latin typeface="+mj-lt"/>
                        <a:ea typeface="Times New Roman" panose="02020603050405020304" pitchFamily="18"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493">
                <a:tc>
                  <a:txBody>
                    <a:bodyPr/>
                    <a:lstStyle/>
                    <a:p>
                      <a:pPr marL="228600" marR="0" indent="-228600">
                        <a:spcBef>
                          <a:spcPts val="300"/>
                        </a:spcBef>
                        <a:spcAft>
                          <a:spcPts val="300"/>
                        </a:spcAft>
                        <a:tabLst>
                          <a:tab pos="228600" algn="l"/>
                          <a:tab pos="228600" algn="l"/>
                          <a:tab pos="1885950" algn="l"/>
                          <a:tab pos="2228850" algn="l"/>
                          <a:tab pos="2857500" algn="l"/>
                        </a:tabLst>
                      </a:pPr>
                      <a:r>
                        <a:rPr lang="en-US" sz="1200" dirty="0" smtClean="0">
                          <a:effectLst/>
                          <a:latin typeface="+mj-lt"/>
                          <a:ea typeface="Times New Roman" panose="02020603050405020304" pitchFamily="18" charset="0"/>
                          <a:cs typeface="Arial" panose="020B0604020202020204" pitchFamily="34" charset="0"/>
                        </a:rPr>
                        <a:t>25</a:t>
                      </a:r>
                      <a:endParaRPr lang="en-US" sz="1200" dirty="0">
                        <a:effectLst/>
                        <a:latin typeface="+mj-lt"/>
                        <a:ea typeface="Times New Roman" panose="02020603050405020304" pitchFamily="18" charset="0"/>
                        <a:cs typeface="Arial" panose="020B0604020202020204" pitchFamily="34"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200" b="0" i="0" u="none" strike="noStrike" baseline="0" dirty="0" smtClean="0">
                          <a:solidFill>
                            <a:srgbClr val="000000"/>
                          </a:solidFill>
                          <a:latin typeface="Calibri" panose="020F0502020204030204" pitchFamily="34" charset="0"/>
                        </a:rPr>
                        <a:t>What does your primary partner prefer? 	</a:t>
                      </a: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275590" algn="l"/>
                        </a:tabLst>
                      </a:pPr>
                      <a:r>
                        <a:rPr lang="en-US" sz="1200" kern="1200" baseline="-25000" dirty="0" smtClean="0">
                          <a:solidFill>
                            <a:schemeClr val="tx1"/>
                          </a:solidFill>
                          <a:effectLst/>
                          <a:latin typeface="+mn-lt"/>
                          <a:ea typeface="Batang" panose="02030600000101010101" pitchFamily="18" charset="-127"/>
                          <a:cs typeface="Times New Roman" panose="02020603050405020304" pitchFamily="18" charset="0"/>
                        </a:rPr>
                        <a:t>1</a:t>
                      </a:r>
                      <a:r>
                        <a:rPr lang="en-US" sz="1200" kern="1200" dirty="0" smtClean="0">
                          <a:solidFill>
                            <a:schemeClr val="tx1"/>
                          </a:solidFill>
                          <a:effectLst/>
                          <a:latin typeface="+mn-lt"/>
                          <a:ea typeface="Batang" panose="02030600000101010101" pitchFamily="18" charset="-127"/>
                          <a:cs typeface="Times New Roman" panose="02020603050405020304" pitchFamily="18" charset="0"/>
                        </a:rPr>
                        <a:t> ring</a:t>
                      </a:r>
                      <a:endParaRPr lang="en-US" sz="1200" i="1" kern="1200" dirty="0" smtClean="0">
                        <a:solidFill>
                          <a:schemeClr val="tx1"/>
                        </a:solidFill>
                        <a:effectLst/>
                        <a:latin typeface="+mn-lt"/>
                        <a:ea typeface="Batang" panose="02030600000101010101" pitchFamily="18" charset="-127"/>
                        <a:cs typeface="Times New Roman" panose="02020603050405020304" pitchFamily="18" charset="0"/>
                      </a:endParaRPr>
                    </a:p>
                    <a:p>
                      <a:pPr marL="209550" marR="0" indent="-209550">
                        <a:spcBef>
                          <a:spcPts val="0"/>
                        </a:spcBef>
                        <a:spcAft>
                          <a:spcPts val="0"/>
                        </a:spcAft>
                      </a:pPr>
                      <a:r>
                        <a:rPr lang="en-US" sz="1200" kern="1200" baseline="-25000" dirty="0" smtClean="0">
                          <a:solidFill>
                            <a:schemeClr val="tx1"/>
                          </a:solidFill>
                          <a:effectLst/>
                          <a:latin typeface="+mn-lt"/>
                          <a:ea typeface="Batang" panose="02030600000101010101" pitchFamily="18" charset="-127"/>
                          <a:cs typeface="+mn-cs"/>
                        </a:rPr>
                        <a:t>2</a:t>
                      </a:r>
                      <a:r>
                        <a:rPr lang="en-US" sz="1200" kern="1200" dirty="0" smtClean="0">
                          <a:solidFill>
                            <a:schemeClr val="tx1"/>
                          </a:solidFill>
                          <a:effectLst/>
                          <a:latin typeface="+mn-lt"/>
                          <a:ea typeface="Batang" panose="02030600000101010101" pitchFamily="18" charset="-127"/>
                          <a:cs typeface="+mn-cs"/>
                        </a:rPr>
                        <a:t> condom</a:t>
                      </a:r>
                    </a:p>
                    <a:p>
                      <a:pPr marL="209550" marR="0" indent="-209550">
                        <a:spcBef>
                          <a:spcPts val="0"/>
                        </a:spcBef>
                        <a:spcAft>
                          <a:spcPts val="0"/>
                        </a:spcAft>
                      </a:pPr>
                      <a:r>
                        <a:rPr lang="en-US" sz="1200" kern="1200" baseline="-25000" dirty="0" smtClean="0">
                          <a:solidFill>
                            <a:schemeClr val="tx1"/>
                          </a:solidFill>
                          <a:effectLst/>
                          <a:latin typeface="+mn-lt"/>
                          <a:ea typeface="Batang" panose="02030600000101010101" pitchFamily="18" charset="-127"/>
                          <a:cs typeface="+mn-cs"/>
                        </a:rPr>
                        <a:t>2 </a:t>
                      </a:r>
                      <a:r>
                        <a:rPr lang="en-US" sz="1200" kern="1200" baseline="0" dirty="0" smtClean="0">
                          <a:solidFill>
                            <a:schemeClr val="tx1"/>
                          </a:solidFill>
                          <a:effectLst/>
                          <a:latin typeface="+mn-lt"/>
                          <a:ea typeface="Batang" panose="02030600000101010101" pitchFamily="18" charset="-127"/>
                          <a:cs typeface="+mn-cs"/>
                        </a:rPr>
                        <a:t>neither</a:t>
                      </a:r>
                      <a:endParaRPr lang="en-US" sz="1200" kern="1200" baseline="-25000" dirty="0" smtClean="0">
                        <a:solidFill>
                          <a:schemeClr val="tx1"/>
                        </a:solidFill>
                        <a:effectLst/>
                        <a:latin typeface="+mn-lt"/>
                        <a:ea typeface="Batang" panose="02030600000101010101" pitchFamily="18" charset="-127"/>
                        <a:cs typeface="+mn-cs"/>
                      </a:endParaRPr>
                    </a:p>
                    <a:p>
                      <a:pPr marL="209550" marR="0" indent="-209550">
                        <a:spcBef>
                          <a:spcPts val="0"/>
                        </a:spcBef>
                        <a:spcAft>
                          <a:spcPts val="0"/>
                        </a:spcAft>
                      </a:pPr>
                      <a:r>
                        <a:rPr lang="en-US" sz="1200" kern="1200" baseline="-25000" dirty="0" smtClean="0">
                          <a:solidFill>
                            <a:schemeClr val="tx1"/>
                          </a:solidFill>
                          <a:effectLst/>
                          <a:latin typeface="+mn-lt"/>
                          <a:ea typeface="Batang" panose="02030600000101010101" pitchFamily="18" charset="-127"/>
                          <a:cs typeface="+mn-cs"/>
                        </a:rPr>
                        <a:t>4 </a:t>
                      </a:r>
                      <a:r>
                        <a:rPr lang="en-US" sz="1200" kern="1200" baseline="0" dirty="0" smtClean="0">
                          <a:solidFill>
                            <a:schemeClr val="tx1"/>
                          </a:solidFill>
                          <a:effectLst/>
                          <a:latin typeface="+mn-lt"/>
                          <a:ea typeface="Batang" panose="02030600000101010101" pitchFamily="18" charset="-127"/>
                          <a:cs typeface="+mn-cs"/>
                        </a:rPr>
                        <a:t>both equally</a:t>
                      </a:r>
                      <a:endParaRPr lang="en-US" sz="1200" kern="1200" dirty="0" smtClean="0">
                        <a:solidFill>
                          <a:schemeClr val="tx1"/>
                        </a:solidFill>
                        <a:effectLst/>
                        <a:latin typeface="+mn-lt"/>
                        <a:ea typeface="Times New Roman" panose="02020603050405020304" pitchFamily="18" charset="0"/>
                        <a:cs typeface="+mn-cs"/>
                      </a:endParaRPr>
                    </a:p>
                    <a:p>
                      <a:pPr marL="209550" marR="0" indent="-209550">
                        <a:spcBef>
                          <a:spcPts val="0"/>
                        </a:spcBef>
                        <a:spcAft>
                          <a:spcPts val="0"/>
                        </a:spcAft>
                      </a:pPr>
                      <a:r>
                        <a:rPr lang="en-US" sz="1200" kern="1200" baseline="-25000" dirty="0" smtClean="0">
                          <a:solidFill>
                            <a:schemeClr val="tx1"/>
                          </a:solidFill>
                          <a:effectLst/>
                          <a:latin typeface="+mn-lt"/>
                          <a:ea typeface="Batang" panose="02030600000101010101" pitchFamily="18" charset="-127"/>
                          <a:cs typeface="+mn-cs"/>
                        </a:rPr>
                        <a:t>5 </a:t>
                      </a:r>
                      <a:r>
                        <a:rPr lang="en-US" sz="1200" kern="1200" baseline="0" dirty="0" smtClean="0">
                          <a:solidFill>
                            <a:schemeClr val="tx1"/>
                          </a:solidFill>
                          <a:effectLst/>
                          <a:latin typeface="+mn-lt"/>
                          <a:ea typeface="Batang" panose="02030600000101010101" pitchFamily="18" charset="-127"/>
                          <a:cs typeface="+mn-cs"/>
                        </a:rPr>
                        <a:t>don’t know</a:t>
                      </a:r>
                      <a:endParaRPr lang="en-US" sz="1200" dirty="0">
                        <a:effectLst/>
                        <a:latin typeface="+mj-lt"/>
                        <a:ea typeface="Times New Roman" panose="02020603050405020304" pitchFamily="18" charset="0"/>
                      </a:endParaRPr>
                    </a:p>
                  </a:txBody>
                  <a:tcPr marL="29080" marR="29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TextBox 3"/>
          <p:cNvSpPr txBox="1"/>
          <p:nvPr/>
        </p:nvSpPr>
        <p:spPr>
          <a:xfrm>
            <a:off x="6563638" y="4872625"/>
            <a:ext cx="5260932" cy="1631216"/>
          </a:xfrm>
          <a:prstGeom prst="rect">
            <a:avLst/>
          </a:prstGeom>
          <a:noFill/>
        </p:spPr>
        <p:txBody>
          <a:bodyPr wrap="square" rtlCol="0">
            <a:spAutoFit/>
          </a:bodyPr>
          <a:lstStyle/>
          <a:p>
            <a:r>
              <a:rPr lang="en-US" sz="2000" dirty="0" smtClean="0"/>
              <a:t>*Make sure to emphasize </a:t>
            </a:r>
            <a:r>
              <a:rPr lang="en-US" sz="2000" b="1" dirty="0" smtClean="0"/>
              <a:t>preference</a:t>
            </a:r>
            <a:r>
              <a:rPr lang="en-US" sz="2000" dirty="0" smtClean="0"/>
              <a:t>, not what they think they should say based on recommendations and prevention messages (we want to avoid getting the socially desirable response)</a:t>
            </a:r>
            <a:endParaRPr lang="en-US" sz="2000" dirty="0"/>
          </a:p>
        </p:txBody>
      </p:sp>
    </p:spTree>
    <p:extLst>
      <p:ext uri="{BB962C8B-B14F-4D97-AF65-F5344CB8AC3E}">
        <p14:creationId xmlns:p14="http://schemas.microsoft.com/office/powerpoint/2010/main" val="405083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Follow-Up </a:t>
            </a:r>
            <a:r>
              <a:rPr lang="en-US" dirty="0" smtClean="0"/>
              <a:t>Behavior </a:t>
            </a:r>
            <a:r>
              <a:rPr lang="en-US" dirty="0">
                <a:solidFill>
                  <a:srgbClr val="740074"/>
                </a:solidFill>
              </a:rPr>
              <a:t>Assessment: Notes</a:t>
            </a:r>
          </a:p>
        </p:txBody>
      </p:sp>
      <p:sp>
        <p:nvSpPr>
          <p:cNvPr id="5" name="Content Placeholder 4"/>
          <p:cNvSpPr>
            <a:spLocks noGrp="1"/>
          </p:cNvSpPr>
          <p:nvPr>
            <p:ph idx="1"/>
          </p:nvPr>
        </p:nvSpPr>
        <p:spPr>
          <a:xfrm>
            <a:off x="609600" y="1828800"/>
            <a:ext cx="10972800" cy="4785232"/>
          </a:xfrm>
        </p:spPr>
        <p:txBody>
          <a:bodyPr/>
          <a:lstStyle/>
          <a:p>
            <a:r>
              <a:rPr lang="en-US" dirty="0" smtClean="0"/>
              <a:t>Reconciliation between counseling and behavioral forms not expected</a:t>
            </a:r>
            <a:endParaRPr lang="en-US" dirty="0"/>
          </a:p>
          <a:p>
            <a:r>
              <a:rPr lang="en-US" dirty="0" smtClean="0"/>
              <a:t>Follow-up after interview </a:t>
            </a:r>
            <a:r>
              <a:rPr lang="en-US" dirty="0"/>
              <a:t>i</a:t>
            </a:r>
            <a:r>
              <a:rPr lang="en-US" dirty="0" smtClean="0"/>
              <a:t>f participant </a:t>
            </a:r>
            <a:r>
              <a:rPr lang="en-US" dirty="0"/>
              <a:t>reports </a:t>
            </a:r>
            <a:r>
              <a:rPr lang="en-US" dirty="0" smtClean="0"/>
              <a:t>she </a:t>
            </a:r>
            <a:r>
              <a:rPr lang="en-US" dirty="0"/>
              <a:t>is </a:t>
            </a:r>
            <a:r>
              <a:rPr lang="en-US" b="1" dirty="0"/>
              <a:t>bothered</a:t>
            </a:r>
            <a:r>
              <a:rPr lang="en-US" dirty="0"/>
              <a:t> by or </a:t>
            </a:r>
            <a:r>
              <a:rPr lang="en-US" b="1" dirty="0"/>
              <a:t>worried</a:t>
            </a:r>
            <a:r>
              <a:rPr lang="en-US" dirty="0"/>
              <a:t> about wearing the ring, has had </a:t>
            </a:r>
            <a:r>
              <a:rPr lang="en-US" b="1" dirty="0"/>
              <a:t>difficulty storing rings </a:t>
            </a:r>
            <a:r>
              <a:rPr lang="en-US" dirty="0"/>
              <a:t>at home, or has </a:t>
            </a:r>
            <a:r>
              <a:rPr lang="en-US" b="1" dirty="0"/>
              <a:t>noticed changes in her vagina since starting to use the </a:t>
            </a:r>
            <a:r>
              <a:rPr lang="en-US" b="1" dirty="0" smtClean="0"/>
              <a:t>ring</a:t>
            </a:r>
            <a:r>
              <a:rPr lang="en-US" dirty="0" smtClean="0"/>
              <a:t>  </a:t>
            </a:r>
          </a:p>
          <a:p>
            <a:pPr lvl="1"/>
            <a:r>
              <a:rPr lang="en-US" dirty="0"/>
              <a:t>I</a:t>
            </a:r>
            <a:r>
              <a:rPr lang="en-US" dirty="0" smtClean="0"/>
              <a:t>nterviewer</a:t>
            </a:r>
            <a:r>
              <a:rPr lang="en-US" dirty="0"/>
              <a:t>, a counselor, or a </a:t>
            </a:r>
            <a:r>
              <a:rPr lang="en-US" dirty="0" smtClean="0"/>
              <a:t>clinician (</a:t>
            </a:r>
            <a:r>
              <a:rPr lang="en-US" dirty="0"/>
              <a:t>as determined by each </a:t>
            </a:r>
            <a:r>
              <a:rPr lang="en-US" dirty="0" smtClean="0"/>
              <a:t>site) can follow-up</a:t>
            </a:r>
            <a:endParaRPr lang="en-US" dirty="0"/>
          </a:p>
        </p:txBody>
      </p:sp>
    </p:spTree>
    <p:extLst>
      <p:ext uri="{BB962C8B-B14F-4D97-AF65-F5344CB8AC3E}">
        <p14:creationId xmlns:p14="http://schemas.microsoft.com/office/powerpoint/2010/main" val="226708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40074"/>
                </a:solidFill>
              </a:rPr>
              <a:t>Follow-Up Vaginal </a:t>
            </a:r>
            <a:r>
              <a:rPr lang="en-US" dirty="0">
                <a:solidFill>
                  <a:srgbClr val="740074"/>
                </a:solidFill>
              </a:rPr>
              <a:t>Practices CRF Questions</a:t>
            </a:r>
            <a:endParaRPr lang="en-US" dirty="0"/>
          </a:p>
        </p:txBody>
      </p:sp>
      <p:sp>
        <p:nvSpPr>
          <p:cNvPr id="3" name="Content Placeholder 2"/>
          <p:cNvSpPr>
            <a:spLocks noGrp="1"/>
          </p:cNvSpPr>
          <p:nvPr>
            <p:ph idx="1"/>
          </p:nvPr>
        </p:nvSpPr>
        <p:spPr>
          <a:xfrm>
            <a:off x="609600" y="1985211"/>
            <a:ext cx="10972800" cy="3513221"/>
          </a:xfrm>
        </p:spPr>
        <p:txBody>
          <a:bodyPr/>
          <a:lstStyle/>
          <a:p>
            <a:r>
              <a:rPr lang="en-US" dirty="0"/>
              <a:t>DOMAINS </a:t>
            </a:r>
            <a:r>
              <a:rPr lang="en-US" dirty="0" smtClean="0"/>
              <a:t>COVERED*</a:t>
            </a:r>
          </a:p>
          <a:p>
            <a:pPr lvl="1"/>
            <a:r>
              <a:rPr lang="en-US" dirty="0"/>
              <a:t>Methods to control bleeding/spotting</a:t>
            </a:r>
          </a:p>
          <a:p>
            <a:pPr lvl="1"/>
            <a:r>
              <a:rPr lang="en-US" dirty="0">
                <a:solidFill>
                  <a:srgbClr val="00B0F0"/>
                </a:solidFill>
              </a:rPr>
              <a:t>What </a:t>
            </a:r>
            <a:r>
              <a:rPr lang="en-US" dirty="0" smtClean="0">
                <a:solidFill>
                  <a:srgbClr val="00B0F0"/>
                </a:solidFill>
              </a:rPr>
              <a:t>is inserted </a:t>
            </a:r>
            <a:r>
              <a:rPr lang="en-US" dirty="0">
                <a:solidFill>
                  <a:srgbClr val="00B0F0"/>
                </a:solidFill>
              </a:rPr>
              <a:t>in </a:t>
            </a:r>
            <a:r>
              <a:rPr lang="en-US" dirty="0" smtClean="0">
                <a:solidFill>
                  <a:srgbClr val="00B0F0"/>
                </a:solidFill>
              </a:rPr>
              <a:t>the vagina</a:t>
            </a:r>
          </a:p>
          <a:p>
            <a:pPr marL="457200" lvl="1" indent="0">
              <a:buNone/>
            </a:pPr>
            <a:endParaRPr lang="en-US" dirty="0" smtClean="0"/>
          </a:p>
          <a:p>
            <a:pPr marL="457200" lvl="1" indent="0">
              <a:buNone/>
            </a:pPr>
            <a:endParaRPr lang="en-US" dirty="0"/>
          </a:p>
          <a:p>
            <a:pPr marL="457200" lvl="1" indent="0">
              <a:buNone/>
            </a:pPr>
            <a:r>
              <a:rPr lang="en-US" dirty="0" smtClean="0"/>
              <a:t>*Removed question asking if they like wearing ring during menses. Kept similar question in ACASI.</a:t>
            </a:r>
          </a:p>
        </p:txBody>
      </p:sp>
    </p:spTree>
    <p:extLst>
      <p:ext uri="{BB962C8B-B14F-4D97-AF65-F5344CB8AC3E}">
        <p14:creationId xmlns:p14="http://schemas.microsoft.com/office/powerpoint/2010/main" val="2087018873"/>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Quadrant">
  <a:themeElements>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fontScheme name="Quadra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
      <a:clrScheme name="Quadrant 10">
        <a:dk1>
          <a:srgbClr val="000000"/>
        </a:dk1>
        <a:lt1>
          <a:srgbClr val="FFFFFF"/>
        </a:lt1>
        <a:dk2>
          <a:srgbClr val="420000"/>
        </a:dk2>
        <a:lt2>
          <a:srgbClr val="669900"/>
        </a:lt2>
        <a:accent1>
          <a:srgbClr val="800080"/>
        </a:accent1>
        <a:accent2>
          <a:srgbClr val="999966"/>
        </a:accent2>
        <a:accent3>
          <a:srgbClr val="FFFFFF"/>
        </a:accent3>
        <a:accent4>
          <a:srgbClr val="000000"/>
        </a:accent4>
        <a:accent5>
          <a:srgbClr val="C0AAC0"/>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1">
        <a:dk1>
          <a:srgbClr val="000000"/>
        </a:dk1>
        <a:lt1>
          <a:srgbClr val="FFFFFF"/>
        </a:lt1>
        <a:dk2>
          <a:srgbClr val="42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
  <cached>True</cached>
  <openByDefault>True</openByDefault>
  <xsnScope/>
</customXsn>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ay xmlns="EE46082F-C198-4CB5-9620-9A849056120C" xsi:nil="true"/>
    <Status xmlns="ee46082f-c198-4cb5-9620-9a849056120c" xsi:nil="true"/>
    <TrainingType xmlns="EE46082F-C198-4CB5-9620-9A849056120C">Study Specific</TrainingType>
    <DocType xmlns="EE46082F-C198-4CB5-9620-9A849056120C"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A42BCD7002D0A448BEE7732B5A98971A" ma:contentTypeVersion="3" ma:contentTypeDescription="Create a new document." ma:contentTypeScope="" ma:versionID="e02ee09830479890d3826c688a0a3fef">
  <xsd:schema xmlns:xsd="http://www.w3.org/2001/XMLSchema" xmlns:xs="http://www.w3.org/2001/XMLSchema" xmlns:p="http://schemas.microsoft.com/office/2006/metadata/properties" xmlns:ns2="EE46082F-C198-4CB5-9620-9A849056120C" xmlns:ns3="ee46082f-c198-4cb5-9620-9a849056120c" xmlns:ns4="0cdb9d7b-3bdb-4b1c-be50-7737cb6ee7a2" targetNamespace="http://schemas.microsoft.com/office/2006/metadata/properties" ma:root="true" ma:fieldsID="c0bda97d02a2442ba92bddb079402372" ns2:_="" ns3:_="" ns4:_="">
    <xsd:import namespace="EE46082F-C198-4CB5-9620-9A849056120C"/>
    <xsd:import namespace="ee46082f-c198-4cb5-9620-9a849056120c"/>
    <xsd:import namespace="0cdb9d7b-3bdb-4b1c-be50-7737cb6ee7a2"/>
    <xsd:element name="properties">
      <xsd:complexType>
        <xsd:sequence>
          <xsd:element name="documentManagement">
            <xsd:complexType>
              <xsd:all>
                <xsd:element ref="ns2:TrainingType" minOccurs="0"/>
                <xsd:element ref="ns2:DocType" minOccurs="0"/>
                <xsd:element ref="ns2:Day" minOccurs="0"/>
                <xsd:element ref="ns3:Statu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46082F-C198-4CB5-9620-9A849056120C" elementFormDefault="qualified">
    <xsd:import namespace="http://schemas.microsoft.com/office/2006/documentManagement/types"/>
    <xsd:import namespace="http://schemas.microsoft.com/office/infopath/2007/PartnerControls"/>
    <xsd:element name="TrainingType" ma:index="8" nillable="true" ma:displayName="TrainingType" ma:format="Dropdown" ma:internalName="TrainingType">
      <xsd:simpleType>
        <xsd:restriction base="dms:Choice">
          <xsd:enumeration value="Study Specific"/>
          <xsd:enumeration value="Refresher"/>
          <xsd:enumeration value="Other"/>
        </xsd:restriction>
      </xsd:simpleType>
    </xsd:element>
    <xsd:element name="DocType" ma:index="9" nillable="true" ma:displayName="DocType" ma:format="Dropdown" ma:internalName="DocType">
      <xsd:simpleType>
        <xsd:restriction base="dms:Choice">
          <xsd:enumeration value="Agenda"/>
          <xsd:enumeration value="Evaluations"/>
          <xsd:enumeration value="Presentations"/>
          <xsd:enumeration value="Logistics"/>
          <xsd:enumeration value="Handouts/Scenario"/>
          <xsd:enumeration value="Report"/>
          <xsd:enumeration value="Other"/>
        </xsd:restriction>
      </xsd:simpleType>
    </xsd:element>
    <xsd:element name="Day" ma:index="10" nillable="true" ma:displayName="Day" ma:internalName="Day">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e46082f-c198-4cb5-9620-9a849056120c" elementFormDefault="qualified">
    <xsd:import namespace="http://schemas.microsoft.com/office/2006/documentManagement/types"/>
    <xsd:import namespace="http://schemas.microsoft.com/office/infopath/2007/PartnerControls"/>
    <xsd:element name="Status" ma:index="11" nillable="true" ma:displayName="Status" ma:format="Dropdown" ma:internalName="Status">
      <xsd:simpleType>
        <xsd:restriction base="dms:Choice">
          <xsd:enumeration value="Draft"/>
          <xsd:enumeration value="Archive"/>
          <xsd:enumeration value="Final"/>
        </xsd:restriction>
      </xsd:simpleType>
    </xsd:element>
  </xsd:schema>
  <xsd:schema xmlns:xsd="http://www.w3.org/2001/XMLSchema" xmlns:xs="http://www.w3.org/2001/XMLSchema" xmlns:dms="http://schemas.microsoft.com/office/2006/documentManagement/types" xmlns:pc="http://schemas.microsoft.com/office/infopath/2007/PartnerControls" targetNamespace="0cdb9d7b-3bdb-4b1c-be50-7737cb6ee7a2" elementFormDefault="qualified">
    <xsd:import namespace="http://schemas.microsoft.com/office/2006/documentManagement/types"/>
    <xsd:import namespace="http://schemas.microsoft.com/office/infopath/2007/PartnerControls"/>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4ACB58A-A398-45DD-8568-6BDF391F851A}">
  <ds:schemaRefs>
    <ds:schemaRef ds:uri="http://schemas.microsoft.com/office/2006/metadata/customXsn"/>
  </ds:schemaRefs>
</ds:datastoreItem>
</file>

<file path=customXml/itemProps2.xml><?xml version="1.0" encoding="utf-8"?>
<ds:datastoreItem xmlns:ds="http://schemas.openxmlformats.org/officeDocument/2006/customXml" ds:itemID="{F6FD28BB-5F3B-4F1B-8288-40FBA477B217}">
  <ds:schemaRefs>
    <ds:schemaRef ds:uri="http://schemas.microsoft.com/sharepoint/v3/contenttype/forms"/>
  </ds:schemaRefs>
</ds:datastoreItem>
</file>

<file path=customXml/itemProps3.xml><?xml version="1.0" encoding="utf-8"?>
<ds:datastoreItem xmlns:ds="http://schemas.openxmlformats.org/officeDocument/2006/customXml" ds:itemID="{E1EC7B25-0402-4973-B963-C1CC5D308E5A}">
  <ds:schemaRefs>
    <ds:schemaRef ds:uri="http://purl.org/dc/dcmitype/"/>
    <ds:schemaRef ds:uri="http://purl.org/dc/terms/"/>
    <ds:schemaRef ds:uri="http://www.w3.org/XML/1998/namespace"/>
    <ds:schemaRef ds:uri="http://purl.org/dc/elements/1.1/"/>
    <ds:schemaRef ds:uri="ee46082f-c198-4cb5-9620-9a849056120c"/>
    <ds:schemaRef ds:uri="http://schemas.microsoft.com/office/2006/documentManagement/types"/>
    <ds:schemaRef ds:uri="http://schemas.microsoft.com/office/infopath/2007/PartnerControls"/>
    <ds:schemaRef ds:uri="http://schemas.openxmlformats.org/package/2006/metadata/core-properties"/>
    <ds:schemaRef ds:uri="0cdb9d7b-3bdb-4b1c-be50-7737cb6ee7a2"/>
    <ds:schemaRef ds:uri="EE46082F-C198-4CB5-9620-9A849056120C"/>
    <ds:schemaRef ds:uri="http://schemas.microsoft.com/office/2006/metadata/properties"/>
  </ds:schemaRefs>
</ds:datastoreItem>
</file>

<file path=customXml/itemProps4.xml><?xml version="1.0" encoding="utf-8"?>
<ds:datastoreItem xmlns:ds="http://schemas.openxmlformats.org/officeDocument/2006/customXml" ds:itemID="{B385BFD5-4004-49A0-A67D-52AE43F7EB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46082F-C198-4CB5-9620-9A849056120C"/>
    <ds:schemaRef ds:uri="ee46082f-c198-4cb5-9620-9a849056120c"/>
    <ds:schemaRef ds:uri="0cdb9d7b-3bdb-4b1c-be50-7737cb6ee7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MTN Oral Presentation Template</Template>
  <TotalTime>3531</TotalTime>
  <Words>1510</Words>
  <Application>Microsoft Office PowerPoint</Application>
  <PresentationFormat>Widescreen</PresentationFormat>
  <Paragraphs>226</Paragraphs>
  <Slides>18</Slides>
  <Notes>8</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18</vt:i4>
      </vt:variant>
    </vt:vector>
  </HeadingPairs>
  <TitlesOfParts>
    <vt:vector size="29" baseType="lpstr">
      <vt:lpstr>Batang</vt:lpstr>
      <vt:lpstr>Arial</vt:lpstr>
      <vt:lpstr>ArialMT</vt:lpstr>
      <vt:lpstr>Calibri</vt:lpstr>
      <vt:lpstr>Candara</vt:lpstr>
      <vt:lpstr>Symbol</vt:lpstr>
      <vt:lpstr>Times New Roman</vt:lpstr>
      <vt:lpstr>Wingdings</vt:lpstr>
      <vt:lpstr>2_Office Theme</vt:lpstr>
      <vt:lpstr>4_Quadrant</vt:lpstr>
      <vt:lpstr>3_Office Theme</vt:lpstr>
      <vt:lpstr>Follow-Up Behavioral Assessment Training:  Behavior Assessment, Vaginal Practices, Social Influences Assessment, Social Benefit Log, Study Exit Assessment </vt:lpstr>
      <vt:lpstr>Agenda</vt:lpstr>
      <vt:lpstr>Follow-Up Behavior Assessment CRF</vt:lpstr>
      <vt:lpstr>Follow-Up Behavior Assessment CRF cont.</vt:lpstr>
      <vt:lpstr>NEW Follow-Up Behavior Assessment Questions</vt:lpstr>
      <vt:lpstr>NEW Follow-Up Behavior Assessment Questions</vt:lpstr>
      <vt:lpstr>NEW Follow-Up Behavior Assessment Questions</vt:lpstr>
      <vt:lpstr>Follow-Up Behavior Assessment: Notes</vt:lpstr>
      <vt:lpstr>Follow-Up Vaginal Practices CRF Questions</vt:lpstr>
      <vt:lpstr>NEW Follow-Up Vaginal Practices Questions</vt:lpstr>
      <vt:lpstr>NEW Follow-Up Vaginal Practices Questions</vt:lpstr>
      <vt:lpstr>Follow-Up Vaginal Practices: Notes</vt:lpstr>
      <vt:lpstr>Social Influences Assessment</vt:lpstr>
      <vt:lpstr>NEW Social Benefit Log</vt:lpstr>
      <vt:lpstr>NEW Social Benefit Log</vt:lpstr>
      <vt:lpstr>Study Exit Assessment</vt:lpstr>
      <vt:lpstr>NEW Study Exit Assessment Questions</vt:lpstr>
      <vt:lpstr>Discrepancies Reminder</vt:lpstr>
    </vt:vector>
  </TitlesOfParts>
  <Company>RTI International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Behavioral</dc:title>
  <dc:creator>Katz, Ariana</dc:creator>
  <cp:lastModifiedBy>Katz, Ariana</cp:lastModifiedBy>
  <cp:revision>82</cp:revision>
  <dcterms:created xsi:type="dcterms:W3CDTF">2016-06-29T13:24:01Z</dcterms:created>
  <dcterms:modified xsi:type="dcterms:W3CDTF">2016-08-11T18:28:35Z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0x010100A42BCD7002D0A448BEE7732B5A98971A</vt:lpwstr>
  </property>
</Properties>
</file>